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6" r:id="rId1"/>
  </p:sldMasterIdLst>
  <p:sldIdLst>
    <p:sldId id="256" r:id="rId2"/>
    <p:sldId id="291" r:id="rId3"/>
    <p:sldId id="289" r:id="rId4"/>
    <p:sldId id="342" r:id="rId5"/>
    <p:sldId id="290" r:id="rId6"/>
    <p:sldId id="346" r:id="rId7"/>
    <p:sldId id="292" r:id="rId8"/>
    <p:sldId id="293" r:id="rId9"/>
    <p:sldId id="295" r:id="rId10"/>
    <p:sldId id="318" r:id="rId11"/>
    <p:sldId id="294" r:id="rId12"/>
    <p:sldId id="317" r:id="rId13"/>
    <p:sldId id="298" r:id="rId14"/>
    <p:sldId id="299" r:id="rId15"/>
    <p:sldId id="297" r:id="rId16"/>
    <p:sldId id="344" r:id="rId17"/>
    <p:sldId id="347" r:id="rId18"/>
    <p:sldId id="288" r:id="rId19"/>
    <p:sldId id="341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45" r:id="rId28"/>
    <p:sldId id="307" r:id="rId29"/>
    <p:sldId id="308" r:id="rId30"/>
    <p:sldId id="309" r:id="rId31"/>
    <p:sldId id="310" r:id="rId32"/>
    <p:sldId id="335" r:id="rId33"/>
    <p:sldId id="311" r:id="rId34"/>
    <p:sldId id="312" r:id="rId35"/>
    <p:sldId id="313" r:id="rId36"/>
    <p:sldId id="314" r:id="rId37"/>
    <p:sldId id="315" r:id="rId38"/>
    <p:sldId id="316" r:id="rId39"/>
    <p:sldId id="319" r:id="rId40"/>
    <p:sldId id="320" r:id="rId41"/>
    <p:sldId id="321" r:id="rId42"/>
    <p:sldId id="336" r:id="rId43"/>
    <p:sldId id="337" r:id="rId44"/>
    <p:sldId id="338" r:id="rId45"/>
    <p:sldId id="340" r:id="rId46"/>
    <p:sldId id="339" r:id="rId47"/>
    <p:sldId id="333" r:id="rId48"/>
    <p:sldId id="334" r:id="rId49"/>
    <p:sldId id="322" r:id="rId50"/>
    <p:sldId id="323" r:id="rId51"/>
    <p:sldId id="326" r:id="rId52"/>
    <p:sldId id="324" r:id="rId53"/>
    <p:sldId id="325" r:id="rId54"/>
    <p:sldId id="327" r:id="rId55"/>
    <p:sldId id="328" r:id="rId56"/>
    <p:sldId id="331" r:id="rId57"/>
    <p:sldId id="330" r:id="rId58"/>
    <p:sldId id="28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8" autoAdjust="0"/>
    <p:restoredTop sz="94660"/>
  </p:normalViewPr>
  <p:slideViewPr>
    <p:cSldViewPr>
      <p:cViewPr varScale="1">
        <p:scale>
          <a:sx n="81" d="100"/>
          <a:sy n="81" d="100"/>
        </p:scale>
        <p:origin x="123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hanntaigo.main.jp/count/" TargetMode="External"/><Relationship Id="rId2" Type="http://schemas.openxmlformats.org/officeDocument/2006/relationships/hyperlink" Target="https://www.tofugu.com/japanese/count-in-japane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enricho.org/kazu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hyperlink" Target="https://www.remix3d.com/details/G009SXF2LDH5" TargetMode="External"/><Relationship Id="rId7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mix3d.com/details/G009SXJ3XZ15" TargetMode="External"/><Relationship Id="rId5" Type="http://schemas.microsoft.com/office/2017/06/relationships/model3d" Target="../media/model3d2.glb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hyperlink" Target="https://www.remix3d.com/details/G009SVDSLV4R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968" y="2209800"/>
            <a:ext cx="7772400" cy="1780108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第</a:t>
            </a:r>
            <a:r>
              <a:rPr lang="en-US" altLang="ja-JP" dirty="0"/>
              <a:t>7</a:t>
            </a:r>
            <a:r>
              <a:rPr lang="ja-JP" altLang="en-US" dirty="0"/>
              <a:t>課　家族の写真</a:t>
            </a:r>
            <a:br>
              <a:rPr lang="ja-JP" altLang="en-US" dirty="0"/>
            </a:br>
            <a:r>
              <a:rPr lang="en-US" dirty="0"/>
              <a:t>Lesson 7 Family Picture</a:t>
            </a:r>
            <a:br>
              <a:rPr lang="en-US" dirty="0"/>
            </a:br>
            <a:r>
              <a:rPr lang="en-US" dirty="0"/>
              <a:t>Grammar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3" y="3937000"/>
            <a:ext cx="6400800" cy="1473200"/>
          </a:xfrm>
        </p:spPr>
        <p:txBody>
          <a:bodyPr/>
          <a:lstStyle/>
          <a:p>
            <a:r>
              <a:rPr lang="en-US" dirty="0"/>
              <a:t>Dr. Jiajun Bracewell</a:t>
            </a:r>
          </a:p>
        </p:txBody>
      </p:sp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-1524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91056"/>
            <a:ext cx="7408333" cy="4535107"/>
          </a:xfrm>
        </p:spPr>
        <p:txBody>
          <a:bodyPr>
            <a:normAutofit/>
          </a:bodyPr>
          <a:lstStyle/>
          <a:p>
            <a:r>
              <a:rPr lang="en-US" dirty="0"/>
              <a:t>To determine whether a verb belongs to </a:t>
            </a:r>
            <a:r>
              <a:rPr lang="en-US" dirty="0">
                <a:solidFill>
                  <a:srgbClr val="FF0000"/>
                </a:solidFill>
              </a:rPr>
              <a:t>continuous verb </a:t>
            </a: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instantaneous verb</a:t>
            </a:r>
            <a:r>
              <a:rPr lang="en-US" dirty="0"/>
              <a:t> by checking if the verb allows for a phrase describing duration, such as </a:t>
            </a:r>
            <a:r>
              <a:rPr lang="ja-JP" altLang="en-US" dirty="0"/>
              <a:t>一時間 </a:t>
            </a:r>
            <a:r>
              <a:rPr lang="en-US" altLang="ja-JP" dirty="0"/>
              <a:t>. </a:t>
            </a:r>
            <a:endParaRPr lang="en-US" dirty="0"/>
          </a:p>
          <a:p>
            <a:pPr lvl="1"/>
            <a:r>
              <a:rPr lang="ja-JP" altLang="en-US" dirty="0"/>
              <a:t>私は昨日</a:t>
            </a:r>
            <a:r>
              <a:rPr lang="ja-JP" altLang="en-US" dirty="0">
                <a:solidFill>
                  <a:srgbClr val="FF0000"/>
                </a:solidFill>
              </a:rPr>
              <a:t>一時間</a:t>
            </a:r>
            <a:r>
              <a:rPr lang="ja-JP" altLang="en-US" dirty="0"/>
              <a:t>本を読みました。 </a:t>
            </a:r>
            <a:r>
              <a:rPr lang="en-US" dirty="0"/>
              <a:t>I read a book for an hour yesterday.</a:t>
            </a:r>
          </a:p>
          <a:p>
            <a:pPr lvl="2"/>
            <a:r>
              <a:rPr lang="ja-JP" altLang="en-US" dirty="0"/>
              <a:t>読む </a:t>
            </a:r>
            <a:r>
              <a:rPr lang="en-US" dirty="0"/>
              <a:t>thus belongs to </a:t>
            </a:r>
            <a:r>
              <a:rPr lang="en-US" dirty="0">
                <a:solidFill>
                  <a:srgbClr val="FF0000"/>
                </a:solidFill>
              </a:rPr>
              <a:t>continuous verb</a:t>
            </a:r>
            <a:endParaRPr lang="en-US" dirty="0"/>
          </a:p>
          <a:p>
            <a:pPr lvl="1"/>
            <a:r>
              <a:rPr lang="ja-JP" altLang="en-US" dirty="0"/>
              <a:t>私は</a:t>
            </a:r>
            <a:r>
              <a:rPr lang="ja-JP" altLang="en-US" dirty="0">
                <a:solidFill>
                  <a:srgbClr val="FF0000"/>
                </a:solidFill>
              </a:rPr>
              <a:t>一時間</a:t>
            </a:r>
            <a:r>
              <a:rPr lang="ja-JP" altLang="en-US" dirty="0"/>
              <a:t>死にました。 </a:t>
            </a:r>
            <a:r>
              <a:rPr lang="en-US" dirty="0">
                <a:solidFill>
                  <a:srgbClr val="FF0000"/>
                </a:solidFill>
              </a:rPr>
              <a:t>Ungrammatical</a:t>
            </a:r>
            <a:r>
              <a:rPr lang="en-US" dirty="0"/>
              <a:t>, much as the English translation "I died for an hour" which is also odd.</a:t>
            </a:r>
          </a:p>
          <a:p>
            <a:pPr lvl="2"/>
            <a:r>
              <a:rPr lang="ja-JP" altLang="en-US" dirty="0"/>
              <a:t>死ぬ </a:t>
            </a:r>
            <a:r>
              <a:rPr lang="en-US" dirty="0"/>
              <a:t>belongs to </a:t>
            </a:r>
            <a:r>
              <a:rPr lang="en-US" dirty="0">
                <a:solidFill>
                  <a:srgbClr val="FF0000"/>
                </a:solidFill>
              </a:rPr>
              <a:t>instantaneous verb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１　～ている</a:t>
            </a:r>
            <a:br>
              <a:rPr lang="en-US" altLang="ja-JP" dirty="0"/>
            </a:br>
            <a:r>
              <a:rPr lang="en-US" sz="3600" dirty="0">
                <a:solidFill>
                  <a:srgbClr val="FF0000"/>
                </a:solidFill>
              </a:rPr>
              <a:t>instantaneous 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7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426093"/>
              </p:ext>
            </p:extLst>
          </p:nvPr>
        </p:nvGraphicFramePr>
        <p:xfrm>
          <a:off x="609600" y="1981200"/>
          <a:ext cx="8077200" cy="396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3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6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持つ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持っている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スーさんはお金をたくさん持っています。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has</a:t>
                      </a:r>
                      <a:r>
                        <a:rPr lang="en-US" sz="2000" u="none" strike="noStrike" dirty="0">
                          <a:effectLst/>
                        </a:rPr>
                        <a:t>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Sue has a lot of money.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知る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知っている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山下先生は母を知っています。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knows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Professor Yamashita knows my mother.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太る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太っている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トムさんはちょっと太っています。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is overweight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Tom is a little overweight.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痩せる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痩せている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私の弟はとても痩せています。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is thin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My younger brother is very thin.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１　～ている</a:t>
            </a:r>
            <a:br>
              <a:rPr lang="en-US" altLang="ja-JP" dirty="0"/>
            </a:br>
            <a:r>
              <a:rPr lang="en-US" sz="3600" dirty="0">
                <a:solidFill>
                  <a:srgbClr val="FF0000"/>
                </a:solidFill>
              </a:rPr>
              <a:t>instantaneous 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8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817652"/>
              </p:ext>
            </p:extLst>
          </p:nvPr>
        </p:nvGraphicFramePr>
        <p:xfrm>
          <a:off x="436984" y="1828800"/>
          <a:ext cx="8305801" cy="373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1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994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着る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着ている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メアリーさんは</a:t>
                      </a:r>
                      <a:r>
                        <a:rPr lang="en-US" altLang="ja-JP" sz="2000" u="none" strike="noStrike" dirty="0">
                          <a:effectLst/>
                        </a:rPr>
                        <a:t>T</a:t>
                      </a:r>
                      <a:r>
                        <a:rPr lang="ja-JP" altLang="en-US" sz="2000" u="none" strike="noStrike" dirty="0">
                          <a:effectLst/>
                        </a:rPr>
                        <a:t>シャツを着ています。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994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wears 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May is wearing/wears a T-shirt. 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994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起きる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起きている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お父さんは起きています。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994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is awake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Dad is up and awake.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5994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住む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住んでいる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家族は東京に住んでいます。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5994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lives in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My family lives in Tokyo.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15994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勤める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勤めている 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私の姉は日本の会社に勤めています。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21842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works for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My older sister works for a Japanese company.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１　～ている</a:t>
            </a:r>
            <a:br>
              <a:rPr lang="en-US" altLang="ja-JP" dirty="0"/>
            </a:br>
            <a:r>
              <a:rPr lang="en-US" sz="3600" dirty="0">
                <a:solidFill>
                  <a:srgbClr val="FF0000"/>
                </a:solidFill>
              </a:rPr>
              <a:t>instantaneous 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7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828800"/>
            <a:ext cx="8229599" cy="3992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instantaneous verb</a:t>
            </a:r>
            <a:endParaRPr lang="en-US" dirty="0"/>
          </a:p>
          <a:p>
            <a:pPr lvl="1"/>
            <a:r>
              <a:rPr lang="ja-JP" altLang="en-US" dirty="0"/>
              <a:t>行く </a:t>
            </a:r>
            <a:r>
              <a:rPr lang="en-US" dirty="0"/>
              <a:t>and </a:t>
            </a:r>
            <a:r>
              <a:rPr lang="ja-JP" altLang="en-US" dirty="0"/>
              <a:t>来る </a:t>
            </a:r>
            <a:endParaRPr lang="en-US" altLang="ja-JP" dirty="0"/>
          </a:p>
          <a:p>
            <a:pPr lvl="1"/>
            <a:r>
              <a:rPr lang="en-US" dirty="0"/>
              <a:t>Thus </a:t>
            </a:r>
            <a:r>
              <a:rPr lang="ja-JP" altLang="en-US" dirty="0"/>
              <a:t>行っている </a:t>
            </a:r>
            <a:r>
              <a:rPr lang="en-US" dirty="0"/>
              <a:t>and </a:t>
            </a:r>
            <a:r>
              <a:rPr lang="ja-JP" altLang="en-US" dirty="0"/>
              <a:t>来ている </a:t>
            </a:r>
            <a:r>
              <a:rPr lang="en-US" dirty="0"/>
              <a:t>indicate the current states that result from prior movements, not movements that are 　 currently in progress.</a:t>
            </a:r>
          </a:p>
          <a:p>
            <a:pPr lvl="1"/>
            <a:endParaRPr lang="en-US" dirty="0"/>
          </a:p>
          <a:p>
            <a:pPr lvl="1"/>
            <a:r>
              <a:rPr lang="ja-JP" altLang="en-US" dirty="0"/>
              <a:t>中国に行っています。 </a:t>
            </a:r>
            <a:r>
              <a:rPr lang="en-US" dirty="0"/>
              <a:t>Somebody </a:t>
            </a:r>
            <a:r>
              <a:rPr lang="en-US" dirty="0">
                <a:solidFill>
                  <a:srgbClr val="FF0000"/>
                </a:solidFill>
              </a:rPr>
              <a:t>has gone</a:t>
            </a:r>
            <a:r>
              <a:rPr lang="en-US" dirty="0"/>
              <a:t> to/ is in China.</a:t>
            </a:r>
          </a:p>
          <a:p>
            <a:pPr marL="301943" lvl="1" indent="0">
              <a:buNone/>
            </a:pPr>
            <a:r>
              <a:rPr lang="en-US" dirty="0"/>
              <a:t> 　　　　　　　　　 Not: She is going to China.</a:t>
            </a:r>
          </a:p>
          <a:p>
            <a:pPr lvl="1"/>
            <a:r>
              <a:rPr lang="ja-JP" altLang="en-US" dirty="0"/>
              <a:t>うちに来ています。 </a:t>
            </a:r>
            <a:r>
              <a:rPr lang="en-US" dirty="0"/>
              <a:t>Somebody </a:t>
            </a:r>
            <a:r>
              <a:rPr lang="en-US" dirty="0">
                <a:solidFill>
                  <a:srgbClr val="FF0000"/>
                </a:solidFill>
              </a:rPr>
              <a:t>has come</a:t>
            </a:r>
            <a:r>
              <a:rPr lang="en-US" dirty="0"/>
              <a:t> over to visit.</a:t>
            </a:r>
          </a:p>
          <a:p>
            <a:pPr marL="301943" lvl="1" indent="0">
              <a:buNone/>
            </a:pPr>
            <a:r>
              <a:rPr lang="en-US" dirty="0"/>
              <a:t>     　　　　　</a:t>
            </a:r>
            <a:r>
              <a:rPr lang="ja-JP" altLang="en-US" dirty="0"/>
              <a:t>　　　</a:t>
            </a:r>
            <a:r>
              <a:rPr lang="en-US" dirty="0"/>
              <a:t> Not: Somebody is coming over.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１　～ている</a:t>
            </a:r>
            <a:br>
              <a:rPr lang="en-US" altLang="ja-JP" dirty="0"/>
            </a:br>
            <a:r>
              <a:rPr lang="en-US" sz="3600" dirty="0">
                <a:solidFill>
                  <a:srgbClr val="FF0000"/>
                </a:solidFill>
              </a:rPr>
              <a:t>instantaneous 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7855" y="2286000"/>
            <a:ext cx="7408333" cy="3450696"/>
          </a:xfrm>
        </p:spPr>
        <p:txBody>
          <a:bodyPr/>
          <a:lstStyle/>
          <a:p>
            <a:r>
              <a:rPr lang="en-US" dirty="0"/>
              <a:t>The helping verb </a:t>
            </a:r>
            <a:r>
              <a:rPr lang="ja-JP" altLang="en-US" dirty="0">
                <a:solidFill>
                  <a:srgbClr val="FF0000"/>
                </a:solidFill>
              </a:rPr>
              <a:t>いる</a:t>
            </a:r>
            <a:r>
              <a:rPr lang="ja-JP" altLang="en-US" dirty="0"/>
              <a:t> </a:t>
            </a:r>
            <a:r>
              <a:rPr lang="en-US" dirty="0"/>
              <a:t>conjugates as a </a:t>
            </a:r>
            <a:r>
              <a:rPr lang="en-US" dirty="0" err="1">
                <a:solidFill>
                  <a:srgbClr val="FF0000"/>
                </a:solidFill>
              </a:rPr>
              <a:t>ru</a:t>
            </a:r>
            <a:r>
              <a:rPr lang="en-US" dirty="0">
                <a:solidFill>
                  <a:srgbClr val="FF0000"/>
                </a:solidFill>
              </a:rPr>
              <a:t>-verb</a:t>
            </a:r>
            <a:r>
              <a:rPr lang="en-US" dirty="0"/>
              <a:t>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１　～ている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8302044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99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negation of </a:t>
            </a:r>
            <a:r>
              <a:rPr lang="ja-JP" altLang="en-US" dirty="0"/>
              <a:t>知っています </a:t>
            </a:r>
            <a:r>
              <a:rPr lang="en-US" dirty="0"/>
              <a:t>is </a:t>
            </a:r>
            <a:r>
              <a:rPr lang="ja-JP" altLang="en-US" dirty="0">
                <a:solidFill>
                  <a:srgbClr val="FF0000"/>
                </a:solidFill>
              </a:rPr>
              <a:t>知りません</a:t>
            </a:r>
            <a:r>
              <a:rPr lang="ja-JP" altLang="en-US" dirty="0"/>
              <a:t> </a:t>
            </a:r>
            <a:r>
              <a:rPr lang="en-US" altLang="ja-JP" dirty="0"/>
              <a:t>, </a:t>
            </a:r>
            <a:r>
              <a:rPr lang="en-US" dirty="0"/>
              <a:t>without the </a:t>
            </a:r>
            <a:r>
              <a:rPr lang="ja-JP" altLang="en-US" dirty="0"/>
              <a:t>ている </a:t>
            </a:r>
            <a:r>
              <a:rPr lang="en-US" dirty="0"/>
              <a:t>formation.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１　～ている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1A0ECB-7E09-4989-A022-6306F5B8A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509942"/>
              </p:ext>
            </p:extLst>
          </p:nvPr>
        </p:nvGraphicFramePr>
        <p:xfrm>
          <a:off x="1191419" y="4126230"/>
          <a:ext cx="6769100" cy="1120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100">
                  <a:extLst>
                    <a:ext uri="{9D8B030D-6E8A-4147-A177-3AD203B41FA5}">
                      <a16:colId xmlns:a16="http://schemas.microsoft.com/office/drawing/2014/main" val="1943462349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353808827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395377151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affirmative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618146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present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知っています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知りません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31577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past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知っていました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知りませんでした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97918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82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4415B4-88BE-451E-A731-69038F673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985900"/>
              </p:ext>
            </p:extLst>
          </p:nvPr>
        </p:nvGraphicFramePr>
        <p:xfrm>
          <a:off x="228600" y="1371600"/>
          <a:ext cx="8686800" cy="312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651">
                  <a:extLst>
                    <a:ext uri="{9D8B030D-6E8A-4147-A177-3AD203B41FA5}">
                      <a16:colId xmlns:a16="http://schemas.microsoft.com/office/drawing/2014/main" val="2362634594"/>
                    </a:ext>
                  </a:extLst>
                </a:gridCol>
                <a:gridCol w="3395749">
                  <a:extLst>
                    <a:ext uri="{9D8B030D-6E8A-4147-A177-3AD203B41FA5}">
                      <a16:colId xmlns:a16="http://schemas.microsoft.com/office/drawing/2014/main" val="3248895773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3671235820"/>
                    </a:ext>
                  </a:extLst>
                </a:gridCol>
              </a:tblGrid>
              <a:tr h="570182">
                <a:tc>
                  <a:txBody>
                    <a:bodyPr/>
                    <a:lstStyle/>
                    <a:p>
                      <a:pPr algn="l" fontAlgn="b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continuous verb 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instantaneous verb 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0710087"/>
                  </a:ext>
                </a:extLst>
              </a:tr>
              <a:tr h="6045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Meaning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activities that last for some time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changes that are more or less instantaneous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43851262"/>
                  </a:ext>
                </a:extLst>
              </a:tr>
              <a:tr h="19495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Example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食べる、読む、待つ、勉強する、、、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起きる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行く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帰る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来る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分かる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出かける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乗る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座る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死ぬ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消す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忘れる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借りる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降りる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持って来る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連れてくる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結婚する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太る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痩せる </a:t>
                      </a:r>
                      <a:r>
                        <a:rPr lang="en-US" altLang="ja-JP" sz="1800" u="none" strike="noStrike" dirty="0">
                          <a:effectLst/>
                        </a:rPr>
                        <a:t>, </a:t>
                      </a:r>
                      <a:r>
                        <a:rPr lang="ja-JP" altLang="en-US" sz="1800" u="none" strike="noStrike" dirty="0">
                          <a:effectLst/>
                        </a:rPr>
                        <a:t>着る、、、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93732428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/>
          <a:lstStyle/>
          <a:p>
            <a:r>
              <a:rPr lang="ja-JP" altLang="en-US" dirty="0"/>
              <a:t>１　～ている　</a:t>
            </a:r>
            <a:r>
              <a:rPr lang="en-US" altLang="ja-JP" dirty="0"/>
              <a:t>(summary)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4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4415B4-88BE-451E-A731-69038F673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5289346"/>
              </p:ext>
            </p:extLst>
          </p:nvPr>
        </p:nvGraphicFramePr>
        <p:xfrm>
          <a:off x="228600" y="1371600"/>
          <a:ext cx="8686800" cy="3581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7651">
                  <a:extLst>
                    <a:ext uri="{9D8B030D-6E8A-4147-A177-3AD203B41FA5}">
                      <a16:colId xmlns:a16="http://schemas.microsoft.com/office/drawing/2014/main" val="2362634594"/>
                    </a:ext>
                  </a:extLst>
                </a:gridCol>
                <a:gridCol w="3510509">
                  <a:extLst>
                    <a:ext uri="{9D8B030D-6E8A-4147-A177-3AD203B41FA5}">
                      <a16:colId xmlns:a16="http://schemas.microsoft.com/office/drawing/2014/main" val="3248895773"/>
                    </a:ext>
                  </a:extLst>
                </a:gridCol>
                <a:gridCol w="4228640">
                  <a:extLst>
                    <a:ext uri="{9D8B030D-6E8A-4147-A177-3AD203B41FA5}">
                      <a16:colId xmlns:a16="http://schemas.microsoft.com/office/drawing/2014/main" val="3671235820"/>
                    </a:ext>
                  </a:extLst>
                </a:gridCol>
              </a:tblGrid>
              <a:tr h="570182">
                <a:tc>
                  <a:txBody>
                    <a:bodyPr/>
                    <a:lstStyle/>
                    <a:p>
                      <a:pPr algn="l" fontAlgn="b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continuous verb 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instantaneous verb 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0710087"/>
                  </a:ext>
                </a:extLst>
              </a:tr>
              <a:tr h="6045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Meaning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an action in progress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 past event that is connected with the present.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85754006"/>
                  </a:ext>
                </a:extLst>
              </a:tr>
              <a:tr h="60450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Example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食べている、読んでいる、待っている、勉強している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持っている、知っている、太っている、痩せている、着ている、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60849053"/>
                  </a:ext>
                </a:extLst>
              </a:tr>
              <a:tr h="9039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Meaning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describe what a person does by occupation or by habit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54019606"/>
                  </a:ext>
                </a:extLst>
              </a:tr>
              <a:tr h="8982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Example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教えている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9947290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/>
          <a:lstStyle/>
          <a:p>
            <a:r>
              <a:rPr lang="ja-JP" altLang="en-US" dirty="0"/>
              <a:t>１　～ている　</a:t>
            </a:r>
            <a:r>
              <a:rPr lang="en-US" altLang="ja-JP" dirty="0"/>
              <a:t>(summary)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8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62200"/>
            <a:ext cx="7408333" cy="3763963"/>
          </a:xfrm>
        </p:spPr>
        <p:txBody>
          <a:bodyPr>
            <a:normAutofit/>
          </a:bodyPr>
          <a:lstStyle/>
          <a:p>
            <a:r>
              <a:rPr lang="en-US" dirty="0"/>
              <a:t>(a) an action in progress,  </a:t>
            </a:r>
            <a:r>
              <a:rPr lang="en-US" dirty="0">
                <a:solidFill>
                  <a:srgbClr val="FF0000"/>
                </a:solidFill>
              </a:rPr>
              <a:t>to be doing (progressive tense)</a:t>
            </a:r>
            <a:r>
              <a:rPr lang="en-US" dirty="0"/>
              <a:t>.</a:t>
            </a:r>
          </a:p>
          <a:p>
            <a:r>
              <a:rPr lang="en-US" dirty="0"/>
              <a:t>(b) a past event that is connected with the present.</a:t>
            </a:r>
          </a:p>
          <a:p>
            <a:endParaRPr lang="en-US" dirty="0"/>
          </a:p>
          <a:p>
            <a:r>
              <a:rPr lang="en-US" altLang="ja-JP" dirty="0"/>
              <a:t>Which of these two senses a given verb is used in is to a large extent determined by the </a:t>
            </a:r>
            <a:r>
              <a:rPr lang="en-US" altLang="ja-JP" dirty="0">
                <a:solidFill>
                  <a:srgbClr val="FF0000"/>
                </a:solidFill>
              </a:rPr>
              <a:t>semantic characteristics</a:t>
            </a:r>
            <a:r>
              <a:rPr lang="en-US" altLang="ja-JP" dirty="0"/>
              <a:t> of the verb. </a:t>
            </a:r>
          </a:p>
          <a:p>
            <a:r>
              <a:rPr lang="en-US" altLang="ja-JP" dirty="0"/>
              <a:t>You can use </a:t>
            </a:r>
            <a:r>
              <a:rPr lang="ja-JP" altLang="en-US" dirty="0"/>
              <a:t>～ている </a:t>
            </a:r>
            <a:r>
              <a:rPr lang="en-US" altLang="ja-JP" dirty="0"/>
              <a:t>both for living things and for inanimate objects.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１　～</a:t>
            </a:r>
            <a:r>
              <a:rPr lang="ja-JP" altLang="en-US" dirty="0">
                <a:solidFill>
                  <a:srgbClr val="FF0000"/>
                </a:solidFill>
              </a:rPr>
              <a:t>て</a:t>
            </a:r>
            <a:r>
              <a:rPr lang="ja-JP" altLang="en-US" dirty="0"/>
              <a:t>いる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31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763D8F-5C7E-4009-A1CB-1BF29AF7C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3" y="1591056"/>
            <a:ext cx="7408333" cy="4526640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どこに住んでいますか？</a:t>
            </a:r>
            <a:endParaRPr lang="en-US" dirty="0"/>
          </a:p>
          <a:p>
            <a:r>
              <a:rPr lang="ja-JP" altLang="en-US" dirty="0"/>
              <a:t>結婚していますか？</a:t>
            </a:r>
            <a:endParaRPr lang="en-US" dirty="0"/>
          </a:p>
          <a:p>
            <a:r>
              <a:rPr lang="ja-JP" altLang="en-US" dirty="0"/>
              <a:t>自転車／車を持っていますか？</a:t>
            </a:r>
            <a:endParaRPr lang="en-US" dirty="0"/>
          </a:p>
          <a:p>
            <a:r>
              <a:rPr lang="ja-JP" altLang="en-US" dirty="0"/>
              <a:t>日本の歌を知っていますか？</a:t>
            </a:r>
            <a:endParaRPr lang="en-US" dirty="0"/>
          </a:p>
          <a:p>
            <a:r>
              <a:rPr lang="ja-JP" altLang="en-US" dirty="0"/>
              <a:t>サークルに入っていますか？</a:t>
            </a:r>
            <a:endParaRPr lang="en-US" dirty="0"/>
          </a:p>
          <a:p>
            <a:r>
              <a:rPr lang="ja-JP" altLang="en-US" dirty="0"/>
              <a:t>日本語の先生は今日何を着ていますか？</a:t>
            </a:r>
            <a:endParaRPr lang="en-US" dirty="0"/>
          </a:p>
          <a:p>
            <a:r>
              <a:rPr lang="ja-JP" altLang="en-US" dirty="0"/>
              <a:t>兄弟がいますか？何人いますか？</a:t>
            </a:r>
            <a:endParaRPr lang="en-US" dirty="0"/>
          </a:p>
          <a:p>
            <a:r>
              <a:rPr lang="ja-JP" altLang="en-US" dirty="0"/>
              <a:t>お父さん／お母さんはどこに勤めていますか？</a:t>
            </a:r>
            <a:endParaRPr lang="en-US" dirty="0"/>
          </a:p>
          <a:p>
            <a:r>
              <a:rPr lang="ja-JP" altLang="en-US" dirty="0"/>
              <a:t>おじいさん／おばあさんはどこに住んでいますか？</a:t>
            </a:r>
            <a:endParaRPr lang="en-US" dirty="0"/>
          </a:p>
          <a:p>
            <a:r>
              <a:rPr lang="ja-JP" altLang="en-US" dirty="0"/>
              <a:t>子供の時、自転車を持っていましたか？</a:t>
            </a:r>
            <a:endParaRPr lang="en-US" dirty="0"/>
          </a:p>
          <a:p>
            <a:r>
              <a:rPr lang="ja-JP" altLang="en-US" dirty="0"/>
              <a:t>高校の時、日本語を知っていましたか？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8CB4E3-88FA-4646-9532-46AC5CB2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１　～ている </a:t>
            </a:r>
            <a:r>
              <a:rPr lang="en-US" altLang="ja-JP" sz="1800" dirty="0"/>
              <a:t>(P183)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914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１　～ている</a:t>
            </a:r>
          </a:p>
          <a:p>
            <a:r>
              <a:rPr lang="ja-JP" altLang="en-US" dirty="0"/>
              <a:t>２　メアリーさんは髪が長いです</a:t>
            </a:r>
          </a:p>
          <a:p>
            <a:r>
              <a:rPr lang="ja-JP" altLang="en-US" dirty="0"/>
              <a:t>３　</a:t>
            </a:r>
            <a:r>
              <a:rPr lang="en-US" dirty="0" err="1"/>
              <a:t>Te</a:t>
            </a:r>
            <a:r>
              <a:rPr lang="en-US" dirty="0"/>
              <a:t>-forms for Joining Sentences</a:t>
            </a:r>
          </a:p>
          <a:p>
            <a:r>
              <a:rPr lang="en-US" dirty="0"/>
              <a:t>４　verb stem + </a:t>
            </a:r>
            <a:r>
              <a:rPr lang="ja-JP" altLang="en-US" dirty="0"/>
              <a:t>に行く</a:t>
            </a:r>
          </a:p>
          <a:p>
            <a:r>
              <a:rPr lang="ja-JP" altLang="en-US" dirty="0"/>
              <a:t>５　</a:t>
            </a:r>
            <a:r>
              <a:rPr lang="en-US" dirty="0"/>
              <a:t>counting people</a:t>
            </a:r>
          </a:p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....... 8</a:t>
            </a:r>
            <a:r>
              <a:rPr lang="ja-JP" altLang="en-US" dirty="0"/>
              <a:t>　 </a:t>
            </a:r>
            <a:r>
              <a:rPr lang="en-US" dirty="0"/>
              <a:t>Expression Notes 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559308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357533" cy="4297363"/>
          </a:xfrm>
        </p:spPr>
        <p:txBody>
          <a:bodyPr>
            <a:normAutofit fontScale="92500"/>
          </a:bodyPr>
          <a:lstStyle/>
          <a:p>
            <a:r>
              <a:rPr lang="en-US" dirty="0"/>
              <a:t>To describe somebody who has long hair, one could say:</a:t>
            </a:r>
          </a:p>
          <a:p>
            <a:r>
              <a:rPr lang="en-US" dirty="0"/>
              <a:t> </a:t>
            </a:r>
            <a:r>
              <a:rPr lang="ja-JP" altLang="en-US" dirty="0"/>
              <a:t>トムさん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髪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長いです。 </a:t>
            </a:r>
            <a:r>
              <a:rPr lang="en-US" dirty="0"/>
              <a:t>Tom's hair is long.</a:t>
            </a:r>
          </a:p>
          <a:p>
            <a:r>
              <a:rPr lang="en-US" dirty="0"/>
              <a:t> But in fact it would be far </a:t>
            </a:r>
            <a:r>
              <a:rPr lang="en-US" dirty="0">
                <a:solidFill>
                  <a:srgbClr val="FF0000"/>
                </a:solidFill>
              </a:rPr>
              <a:t>more natural</a:t>
            </a:r>
            <a:r>
              <a:rPr lang="en-US" dirty="0"/>
              <a:t> in Japanese to say:</a:t>
            </a:r>
          </a:p>
          <a:p>
            <a:r>
              <a:rPr lang="en-US" dirty="0"/>
              <a:t> </a:t>
            </a:r>
            <a:r>
              <a:rPr lang="ja-JP" altLang="en-US" dirty="0"/>
              <a:t>トムさん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髪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長いです。 </a:t>
            </a:r>
            <a:r>
              <a:rPr lang="en-US" dirty="0"/>
              <a:t>Tom has long hair.{=As for Tom, he has long hair.)</a:t>
            </a:r>
          </a:p>
          <a:p>
            <a:endParaRPr lang="en-US" dirty="0"/>
          </a:p>
          <a:p>
            <a:r>
              <a:rPr lang="en-US" altLang="ja-JP" dirty="0"/>
              <a:t>This applies not only to discussions of the length of one's hair, but to descriptions of </a:t>
            </a:r>
            <a:r>
              <a:rPr lang="en-US" altLang="ja-JP" dirty="0">
                <a:solidFill>
                  <a:srgbClr val="FF0000"/>
                </a:solidFill>
              </a:rPr>
              <a:t>a person's physical attributes</a:t>
            </a:r>
            <a:r>
              <a:rPr lang="en-US" altLang="ja-JP" dirty="0"/>
              <a:t> in general. See the Parts of Body section at the end of this lesson for the name of body parts.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　メアリーさんは髪が長いです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5257799"/>
            <a:ext cx="7408333" cy="868363"/>
          </a:xfrm>
        </p:spPr>
        <p:txBody>
          <a:bodyPr/>
          <a:lstStyle/>
          <a:p>
            <a:r>
              <a:rPr lang="en-US" dirty="0"/>
              <a:t>Person A has a body part which is 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　メアリーさんは髪が長いです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59436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613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idiomatic collocations, we also have:</a:t>
            </a:r>
          </a:p>
          <a:p>
            <a:r>
              <a:rPr lang="ja-JP" altLang="en-US" dirty="0"/>
              <a:t>背が高い </a:t>
            </a:r>
            <a:r>
              <a:rPr lang="en-US" dirty="0"/>
              <a:t>is tall</a:t>
            </a:r>
          </a:p>
          <a:p>
            <a:r>
              <a:rPr lang="ja-JP" altLang="en-US" dirty="0"/>
              <a:t>背が低い </a:t>
            </a:r>
            <a:r>
              <a:rPr lang="en-US" dirty="0"/>
              <a:t>is short</a:t>
            </a:r>
          </a:p>
          <a:p>
            <a:pPr lvl="1"/>
            <a:r>
              <a:rPr lang="ja-JP" altLang="en-US" dirty="0"/>
              <a:t>背が短い　</a:t>
            </a:r>
            <a:r>
              <a:rPr lang="en-US" altLang="ja-JP" dirty="0">
                <a:solidFill>
                  <a:srgbClr val="FF0000"/>
                </a:solidFill>
              </a:rPr>
              <a:t>(inappropriate)</a:t>
            </a:r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短い　（</a:t>
            </a:r>
            <a:r>
              <a:rPr lang="en-US" altLang="ja-JP" dirty="0">
                <a:solidFill>
                  <a:srgbClr val="FF0000"/>
                </a:solidFill>
              </a:rPr>
              <a:t>thing is short</a:t>
            </a:r>
            <a:r>
              <a:rPr lang="ja-JP" altLang="en-US" dirty="0">
                <a:solidFill>
                  <a:srgbClr val="FF0000"/>
                </a:solidFill>
              </a:rPr>
              <a:t>）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ja-JP" altLang="en-US" dirty="0"/>
              <a:t>頭がいい </a:t>
            </a:r>
            <a:r>
              <a:rPr lang="en-US" dirty="0"/>
              <a:t>is bright/ smart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　メアリーさんは髪が長いです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7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8333" y="1902354"/>
            <a:ext cx="7408333" cy="345069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te</a:t>
            </a:r>
            <a:r>
              <a:rPr lang="en-US" dirty="0"/>
              <a:t>-form of an </a:t>
            </a:r>
            <a:r>
              <a:rPr lang="ja-JP" altLang="en-US" dirty="0"/>
              <a:t>い </a:t>
            </a:r>
            <a:r>
              <a:rPr lang="en-US" altLang="ja-JP" dirty="0"/>
              <a:t>–</a:t>
            </a:r>
            <a:r>
              <a:rPr lang="en-US" dirty="0"/>
              <a:t>adjective: </a:t>
            </a:r>
            <a:r>
              <a:rPr lang="ja-JP" altLang="en-US" dirty="0">
                <a:solidFill>
                  <a:srgbClr val="FF0000"/>
                </a:solidFill>
              </a:rPr>
              <a:t>い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dirty="0"/>
              <a:t> --&gt;  </a:t>
            </a:r>
            <a:r>
              <a:rPr lang="ja-JP" altLang="en-US" dirty="0">
                <a:solidFill>
                  <a:srgbClr val="FF0000"/>
                </a:solidFill>
              </a:rPr>
              <a:t>くて </a:t>
            </a:r>
            <a:br>
              <a:rPr lang="en-US" altLang="ja-JP" dirty="0"/>
            </a:br>
            <a:r>
              <a:rPr lang="en-US" dirty="0"/>
              <a:t>The </a:t>
            </a:r>
            <a:r>
              <a:rPr lang="en-US" dirty="0" err="1"/>
              <a:t>te</a:t>
            </a:r>
            <a:r>
              <a:rPr lang="en-US" dirty="0"/>
              <a:t>-form a </a:t>
            </a:r>
            <a:r>
              <a:rPr lang="ja-JP" altLang="en-US" dirty="0"/>
              <a:t>な </a:t>
            </a:r>
            <a:r>
              <a:rPr lang="en-US" altLang="ja-JP" dirty="0"/>
              <a:t>–</a:t>
            </a:r>
            <a:r>
              <a:rPr lang="en-US" dirty="0"/>
              <a:t>adjective: </a:t>
            </a:r>
            <a:r>
              <a:rPr lang="en-US" dirty="0">
                <a:solidFill>
                  <a:srgbClr val="FF0000"/>
                </a:solidFill>
              </a:rPr>
              <a:t>the base +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te</a:t>
            </a:r>
            <a:r>
              <a:rPr lang="en-US" dirty="0"/>
              <a:t>-form a noun: </a:t>
            </a:r>
            <a:r>
              <a:rPr lang="en-US" dirty="0">
                <a:solidFill>
                  <a:srgbClr val="FF0000"/>
                </a:solidFill>
              </a:rPr>
              <a:t>the noun +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３　</a:t>
            </a:r>
            <a:r>
              <a:rPr lang="en-US" dirty="0" err="1"/>
              <a:t>Te</a:t>
            </a:r>
            <a:r>
              <a:rPr lang="en-US" dirty="0"/>
              <a:t>-forms for Joining Sentences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0"/>
            <a:ext cx="63246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452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1"/>
            <a:ext cx="7408333" cy="3886200"/>
          </a:xfrm>
        </p:spPr>
        <p:txBody>
          <a:bodyPr>
            <a:normAutofit fontScale="92500"/>
          </a:bodyPr>
          <a:lstStyle/>
          <a:p>
            <a:r>
              <a:rPr lang="ja-JP" altLang="en-US" dirty="0"/>
              <a:t>あの店の食べ物は安く</a:t>
            </a:r>
            <a:r>
              <a:rPr lang="ja-JP" altLang="en-US" dirty="0">
                <a:solidFill>
                  <a:srgbClr val="FF0000"/>
                </a:solidFill>
              </a:rPr>
              <a:t>て</a:t>
            </a:r>
            <a:r>
              <a:rPr lang="ja-JP" altLang="en-US" dirty="0"/>
              <a:t>、おいしいです。 </a:t>
            </a:r>
            <a:r>
              <a:rPr lang="en-US" dirty="0"/>
              <a:t>The food at that restaurant is inexpensive and delicious.</a:t>
            </a:r>
          </a:p>
          <a:p>
            <a:r>
              <a:rPr lang="ja-JP" altLang="en-US" dirty="0"/>
              <a:t>ホテルはきれい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、よかったです。 </a:t>
            </a:r>
            <a:r>
              <a:rPr lang="en-US" dirty="0"/>
              <a:t>The hotel was clean, and we were happy.</a:t>
            </a:r>
          </a:p>
          <a:p>
            <a:r>
              <a:rPr lang="ja-JP" altLang="en-US" dirty="0"/>
              <a:t>山下先生は日本人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、五十歳ぐらいです。 </a:t>
            </a:r>
            <a:r>
              <a:rPr lang="en-US" dirty="0"/>
              <a:t>Professor Yamashita is a Japanese and he is about fifty years old.</a:t>
            </a:r>
          </a:p>
          <a:p>
            <a:pPr lvl="1"/>
            <a:r>
              <a:rPr lang="ja-JP" altLang="en-US" dirty="0"/>
              <a:t>山下先生は日本人</a:t>
            </a:r>
            <a:r>
              <a:rPr lang="ja-JP" altLang="en-US" dirty="0">
                <a:solidFill>
                  <a:srgbClr val="FF0000"/>
                </a:solidFill>
              </a:rPr>
              <a:t>と</a:t>
            </a:r>
            <a:r>
              <a:rPr lang="ja-JP" altLang="en-US" dirty="0"/>
              <a:t>、五十歳ぐらいです。</a:t>
            </a:r>
            <a:r>
              <a:rPr lang="en-US" altLang="ja-JP" dirty="0">
                <a:solidFill>
                  <a:srgbClr val="FF0000"/>
                </a:solidFill>
              </a:rPr>
              <a:t>(inappropriate)</a:t>
            </a:r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で </a:t>
            </a:r>
            <a:r>
              <a:rPr lang="en-US" altLang="ja-JP" dirty="0">
                <a:solidFill>
                  <a:srgbClr val="FF0000"/>
                </a:solidFill>
              </a:rPr>
              <a:t>for joining sentences.</a:t>
            </a:r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と </a:t>
            </a:r>
            <a:r>
              <a:rPr lang="en-US" altLang="ja-JP" dirty="0">
                <a:solidFill>
                  <a:srgbClr val="FF0000"/>
                </a:solidFill>
              </a:rPr>
              <a:t>for connecting two nouns.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３　</a:t>
            </a:r>
            <a:r>
              <a:rPr lang="en-US" dirty="0" err="1"/>
              <a:t>Te</a:t>
            </a:r>
            <a:r>
              <a:rPr lang="en-US" dirty="0"/>
              <a:t>-forms for Joining Sentences</a:t>
            </a:r>
          </a:p>
        </p:txBody>
      </p:sp>
    </p:spTree>
    <p:extLst>
      <p:ext uri="{BB962C8B-B14F-4D97-AF65-F5344CB8AC3E}">
        <p14:creationId xmlns:p14="http://schemas.microsoft.com/office/powerpoint/2010/main" val="2492528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If a person moves to another place in order to do something, we can describe their </a:t>
            </a:r>
            <a:r>
              <a:rPr lang="en-US" dirty="0">
                <a:solidFill>
                  <a:srgbClr val="FF0000"/>
                </a:solidFill>
              </a:rPr>
              <a:t>movement</a:t>
            </a:r>
            <a:r>
              <a:rPr lang="en-US" dirty="0"/>
              <a:t> and its </a:t>
            </a:r>
            <a:r>
              <a:rPr lang="en-US" dirty="0">
                <a:solidFill>
                  <a:srgbClr val="FF0000"/>
                </a:solidFill>
              </a:rPr>
              <a:t>purpose</a:t>
            </a:r>
            <a:r>
              <a:rPr lang="en-US" dirty="0"/>
              <a:t> this way: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４　verb stem + </a:t>
            </a:r>
            <a:r>
              <a:rPr lang="ja-JP" altLang="en-US" dirty="0"/>
              <a:t>に行く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0" y="4191000"/>
            <a:ext cx="83534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909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00200"/>
            <a:ext cx="7408333" cy="487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purpose of movement </a:t>
            </a:r>
            <a:r>
              <a:rPr lang="en-US" dirty="0"/>
              <a:t>is a phrase consisting of a verb, its object, and so forth. </a:t>
            </a:r>
          </a:p>
          <a:p>
            <a:pPr lvl="1"/>
            <a:r>
              <a:rPr lang="en-US" dirty="0"/>
              <a:t>Verbs describing the purpose of a movement must be in their </a:t>
            </a:r>
            <a:r>
              <a:rPr lang="en-US" dirty="0">
                <a:solidFill>
                  <a:srgbClr val="FF0000"/>
                </a:solidFill>
              </a:rPr>
              <a:t>stem forms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Stems, are the part you get by </a:t>
            </a:r>
            <a:r>
              <a:rPr lang="en-US" dirty="0">
                <a:solidFill>
                  <a:srgbClr val="FF0000"/>
                </a:solidFill>
              </a:rPr>
              <a:t>removing </a:t>
            </a:r>
            <a:r>
              <a:rPr lang="ja-JP" altLang="en-US" dirty="0">
                <a:solidFill>
                  <a:srgbClr val="FF0000"/>
                </a:solidFill>
              </a:rPr>
              <a:t>ます</a:t>
            </a:r>
            <a:r>
              <a:rPr lang="ja-JP" altLang="en-US" dirty="0"/>
              <a:t> </a:t>
            </a:r>
            <a:r>
              <a:rPr lang="en-US" dirty="0"/>
              <a:t>from the verbs' present tense long forms.</a:t>
            </a:r>
          </a:p>
          <a:p>
            <a:r>
              <a:rPr lang="ja-JP" altLang="en-US" dirty="0"/>
              <a:t>デパート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u="sng" dirty="0"/>
              <a:t>かばんを買い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行きました。 </a:t>
            </a:r>
            <a:r>
              <a:rPr lang="en-US" dirty="0"/>
              <a:t>I went to a department store to buy a bag.</a:t>
            </a:r>
          </a:p>
          <a:p>
            <a:r>
              <a:rPr lang="ja-JP" altLang="en-US" dirty="0"/>
              <a:t>メアリーさんは日本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u="sng" dirty="0"/>
              <a:t>日本語を勉強し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来ました。 </a:t>
            </a:r>
            <a:r>
              <a:rPr lang="en-US" dirty="0"/>
              <a:t>Mary has come to study Japanese.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４　verb stem + </a:t>
            </a:r>
            <a:r>
              <a:rPr lang="ja-JP" altLang="en-US" dirty="0"/>
              <a:t>に行く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37" y="270090"/>
            <a:ext cx="2970263" cy="129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789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3276600"/>
            <a:ext cx="7408333" cy="25146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You can also use some nouns like </a:t>
            </a:r>
            <a:r>
              <a:rPr lang="ja-JP" altLang="en-US" dirty="0"/>
              <a:t>買い物 </a:t>
            </a:r>
            <a:r>
              <a:rPr lang="en-US" altLang="ja-JP" dirty="0"/>
              <a:t>(</a:t>
            </a:r>
            <a:r>
              <a:rPr lang="en-US" dirty="0"/>
              <a:t>shopping) for the purpose phrase, as in</a:t>
            </a:r>
          </a:p>
          <a:p>
            <a:pPr lvl="2"/>
            <a:r>
              <a:rPr lang="ja-JP" altLang="en-US" dirty="0"/>
              <a:t>デパート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買い物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行きました。 </a:t>
            </a:r>
            <a:r>
              <a:rPr lang="en-US" dirty="0"/>
              <a:t>I went to a department store for shopping.)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４　verb stem + </a:t>
            </a:r>
            <a:r>
              <a:rPr lang="ja-JP" altLang="en-US" dirty="0"/>
              <a:t>に行く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5D8F149-D45E-42EA-AB7F-09D1C289C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0" y="1591056"/>
            <a:ext cx="83534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10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57144" y="1591056"/>
            <a:ext cx="7408333" cy="1676400"/>
          </a:xfrm>
        </p:spPr>
        <p:txBody>
          <a:bodyPr>
            <a:normAutofit/>
          </a:bodyPr>
          <a:lstStyle/>
          <a:p>
            <a:r>
              <a:rPr lang="en-US" dirty="0"/>
              <a:t>The "counter" for people is </a:t>
            </a:r>
            <a:r>
              <a:rPr lang="ja-JP" altLang="en-US" dirty="0"/>
              <a:t>人（にん） </a:t>
            </a:r>
            <a:r>
              <a:rPr lang="en-US" altLang="ja-JP" dirty="0"/>
              <a:t>, </a:t>
            </a:r>
            <a:r>
              <a:rPr lang="en-US" dirty="0"/>
              <a:t>but "one person" and "two people" are irregular: </a:t>
            </a:r>
            <a:r>
              <a:rPr lang="ja-JP" altLang="en-US" dirty="0"/>
              <a:t>一人（ひとり）</a:t>
            </a:r>
            <a:r>
              <a:rPr lang="en-US" dirty="0"/>
              <a:t>and </a:t>
            </a:r>
            <a:r>
              <a:rPr lang="ja-JP" altLang="en-US" dirty="0"/>
              <a:t>二人（ふたり） </a:t>
            </a:r>
            <a:r>
              <a:rPr lang="en-US" altLang="ja-JP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５　</a:t>
            </a:r>
            <a:r>
              <a:rPr lang="en-US" dirty="0"/>
              <a:t>counting people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17B479-D238-42E5-808F-48FC19475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486986"/>
              </p:ext>
            </p:extLst>
          </p:nvPr>
        </p:nvGraphicFramePr>
        <p:xfrm>
          <a:off x="1905000" y="2872850"/>
          <a:ext cx="6182677" cy="309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7344">
                  <a:extLst>
                    <a:ext uri="{9D8B030D-6E8A-4147-A177-3AD203B41FA5}">
                      <a16:colId xmlns:a16="http://schemas.microsoft.com/office/drawing/2014/main" val="2338458448"/>
                    </a:ext>
                  </a:extLst>
                </a:gridCol>
                <a:gridCol w="936895">
                  <a:extLst>
                    <a:ext uri="{9D8B030D-6E8A-4147-A177-3AD203B41FA5}">
                      <a16:colId xmlns:a16="http://schemas.microsoft.com/office/drawing/2014/main" val="538445291"/>
                    </a:ext>
                  </a:extLst>
                </a:gridCol>
                <a:gridCol w="3078438">
                  <a:extLst>
                    <a:ext uri="{9D8B030D-6E8A-4147-A177-3AD203B41FA5}">
                      <a16:colId xmlns:a16="http://schemas.microsoft.com/office/drawing/2014/main" val="1857043770"/>
                    </a:ext>
                  </a:extLst>
                </a:gridCol>
              </a:tblGrid>
              <a:tr h="20659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ひとり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一人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one person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62022822"/>
                  </a:ext>
                </a:extLst>
              </a:tr>
              <a:tr h="20659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ふたり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二人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two people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24480276"/>
                  </a:ext>
                </a:extLst>
              </a:tr>
              <a:tr h="20659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さん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にん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三人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three people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58488651"/>
                  </a:ext>
                </a:extLst>
              </a:tr>
              <a:tr h="20659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よにん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四人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four people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18839930"/>
                  </a:ext>
                </a:extLst>
              </a:tr>
              <a:tr h="20659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ごにん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五人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five people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02221105"/>
                  </a:ext>
                </a:extLst>
              </a:tr>
              <a:tr h="20659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ろくにん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六人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six people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34562665"/>
                  </a:ext>
                </a:extLst>
              </a:tr>
              <a:tr h="20659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しちにん／ななにん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七人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seven people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39808248"/>
                  </a:ext>
                </a:extLst>
              </a:tr>
              <a:tr h="20659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はちにん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八人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eight people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13812365"/>
                  </a:ext>
                </a:extLst>
              </a:tr>
              <a:tr h="20659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きゅうにん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九人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nine people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23880113"/>
                  </a:ext>
                </a:extLst>
              </a:tr>
              <a:tr h="20659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じゅうにん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十人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ten people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139" marR="5139" marT="5139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99412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221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/>
          <a:lstStyle/>
          <a:p>
            <a:r>
              <a:rPr lang="en-US" dirty="0"/>
              <a:t>To count people in a class, for example, you can add </a:t>
            </a:r>
            <a:r>
              <a:rPr lang="ja-JP" altLang="en-US" dirty="0"/>
              <a:t>人 </a:t>
            </a:r>
            <a:r>
              <a:rPr lang="en-US" dirty="0"/>
              <a:t>after the noun and the particle </a:t>
            </a:r>
            <a:r>
              <a:rPr lang="ja-JP" altLang="en-US" dirty="0"/>
              <a:t>が </a:t>
            </a:r>
            <a:r>
              <a:rPr lang="en-US" altLang="ja-JP" dirty="0"/>
              <a:t>, </a:t>
            </a:r>
            <a:r>
              <a:rPr lang="en-US" dirty="0"/>
              <a:t>and say:</a:t>
            </a:r>
          </a:p>
          <a:p>
            <a:endParaRPr lang="en-US" dirty="0"/>
          </a:p>
          <a:p>
            <a:endParaRPr lang="en-US" dirty="0"/>
          </a:p>
          <a:p>
            <a:r>
              <a:rPr lang="ja-JP" altLang="en-US" dirty="0"/>
              <a:t>私のクラス</a:t>
            </a:r>
            <a:r>
              <a:rPr lang="ja-JP" altLang="en-US" dirty="0">
                <a:solidFill>
                  <a:srgbClr val="FF0000"/>
                </a:solidFill>
              </a:rPr>
              <a:t>に（ は ）</a:t>
            </a:r>
            <a:r>
              <a:rPr lang="ja-JP" altLang="en-US" dirty="0"/>
              <a:t>スウェーデン人の学生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一人います。 </a:t>
            </a:r>
            <a:r>
              <a:rPr lang="en-US" dirty="0"/>
              <a:t>There is one Swedish student in our class.</a:t>
            </a:r>
          </a:p>
          <a:p>
            <a:r>
              <a:rPr lang="en-US" dirty="0"/>
              <a:t> The place expressions are often followed by </a:t>
            </a:r>
            <a:r>
              <a:rPr lang="ja-JP" altLang="en-US" dirty="0"/>
              <a:t>には </a:t>
            </a:r>
            <a:r>
              <a:rPr lang="en-US" dirty="0"/>
              <a:t>instead of </a:t>
            </a:r>
            <a:r>
              <a:rPr lang="ja-JP" altLang="en-US" dirty="0"/>
              <a:t>に </a:t>
            </a:r>
            <a:r>
              <a:rPr lang="en-US" dirty="0"/>
              <a:t>in this type of sentence.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５　</a:t>
            </a:r>
            <a:r>
              <a:rPr lang="en-US" dirty="0"/>
              <a:t>counting people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971800"/>
            <a:ext cx="418352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35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3" y="1905000"/>
            <a:ext cx="7408333" cy="3840163"/>
          </a:xfrm>
        </p:spPr>
        <p:txBody>
          <a:bodyPr/>
          <a:lstStyle/>
          <a:p>
            <a:r>
              <a:rPr lang="en-US" altLang="ja-JP" dirty="0">
                <a:solidFill>
                  <a:schemeClr val="accent2"/>
                </a:solidFill>
              </a:rPr>
              <a:t>The verbs </a:t>
            </a:r>
            <a:r>
              <a:rPr lang="en-US" altLang="ja-JP" dirty="0"/>
              <a:t>we have learned so far can be roughly divided into three groups based on their semantics.</a:t>
            </a:r>
          </a:p>
          <a:p>
            <a:pPr lvl="1"/>
            <a:r>
              <a:rPr lang="en-US" dirty="0"/>
              <a:t>1. Verbs that describe </a:t>
            </a:r>
            <a:r>
              <a:rPr lang="en-US" dirty="0">
                <a:solidFill>
                  <a:srgbClr val="FF0000"/>
                </a:solidFill>
              </a:rPr>
              <a:t>continuous states</a:t>
            </a:r>
          </a:p>
          <a:p>
            <a:pPr lvl="2"/>
            <a:r>
              <a:rPr lang="ja-JP" altLang="en-US" dirty="0"/>
              <a:t>ある </a:t>
            </a:r>
            <a:r>
              <a:rPr lang="en-US" dirty="0"/>
              <a:t>and </a:t>
            </a:r>
            <a:r>
              <a:rPr lang="ja-JP" altLang="en-US" dirty="0"/>
              <a:t>いる</a:t>
            </a:r>
            <a:endParaRPr lang="en-US" altLang="ja-JP" dirty="0"/>
          </a:p>
          <a:p>
            <a:pPr lvl="2"/>
            <a:r>
              <a:rPr lang="en-US" altLang="ja-JP" dirty="0"/>
              <a:t>The </a:t>
            </a:r>
            <a:r>
              <a:rPr lang="en-US" altLang="ja-JP" dirty="0" err="1"/>
              <a:t>te</a:t>
            </a:r>
            <a:r>
              <a:rPr lang="en-US" altLang="ja-JP" dirty="0"/>
              <a:t>-forms of these verbs are never used together with the helping verb </a:t>
            </a:r>
            <a:r>
              <a:rPr lang="ja-JP" altLang="en-US" dirty="0"/>
              <a:t>いる</a:t>
            </a:r>
            <a:endParaRPr lang="en-US" dirty="0"/>
          </a:p>
          <a:p>
            <a:pPr lvl="1"/>
            <a:r>
              <a:rPr lang="en-US" dirty="0"/>
              <a:t>2. Verbs that describe </a:t>
            </a:r>
            <a:r>
              <a:rPr lang="en-US" dirty="0">
                <a:solidFill>
                  <a:srgbClr val="FF0000"/>
                </a:solidFill>
              </a:rPr>
              <a:t>activities that last for some time (continuous verb)</a:t>
            </a:r>
          </a:p>
          <a:p>
            <a:pPr lvl="1"/>
            <a:r>
              <a:rPr lang="en-US" dirty="0"/>
              <a:t>3. Verbs that describe </a:t>
            </a:r>
            <a:r>
              <a:rPr lang="en-US" dirty="0">
                <a:solidFill>
                  <a:srgbClr val="FF0000"/>
                </a:solidFill>
              </a:rPr>
              <a:t>changes that are more or less instantaneous (instantaneous verb)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１　～ている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21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reading:</a:t>
            </a:r>
          </a:p>
          <a:p>
            <a:r>
              <a:rPr lang="en-US" dirty="0">
                <a:hlinkClick r:id="rId2"/>
              </a:rPr>
              <a:t>How To Count Anything In Japanese</a:t>
            </a:r>
            <a:endParaRPr lang="en-US" dirty="0"/>
          </a:p>
          <a:p>
            <a:r>
              <a:rPr lang="ja-JP" altLang="en-US" dirty="0">
                <a:hlinkClick r:id="rId3"/>
              </a:rPr>
              <a:t>数え方辞書</a:t>
            </a:r>
            <a:endParaRPr lang="ja-JP" altLang="en-US" dirty="0"/>
          </a:p>
          <a:p>
            <a:r>
              <a:rPr lang="ja-JP" altLang="en-US" dirty="0">
                <a:hlinkClick r:id="rId4"/>
              </a:rPr>
              <a:t>ものの数え方・助数詞 </a:t>
            </a:r>
            <a:r>
              <a:rPr lang="en-US" altLang="ja-JP" dirty="0">
                <a:hlinkClick r:id="rId4"/>
              </a:rPr>
              <a:t>6,000</a:t>
            </a:r>
            <a:endParaRPr lang="ja-JP" alt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５　</a:t>
            </a:r>
            <a:r>
              <a:rPr lang="en-US" dirty="0"/>
              <a:t>counting people</a:t>
            </a:r>
          </a:p>
        </p:txBody>
      </p:sp>
    </p:spTree>
    <p:extLst>
      <p:ext uri="{BB962C8B-B14F-4D97-AF65-F5344CB8AC3E}">
        <p14:creationId xmlns:p14="http://schemas.microsoft.com/office/powerpoint/2010/main" val="3324760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>
            <a:normAutofit lnSpcReduction="10000"/>
          </a:bodyPr>
          <a:lstStyle/>
          <a:p>
            <a:r>
              <a:rPr lang="ja-JP" altLang="en-US" b="1" dirty="0"/>
              <a:t>遊ぶ　</a:t>
            </a:r>
            <a:endParaRPr lang="en-US" altLang="ja-JP" b="1" dirty="0"/>
          </a:p>
          <a:p>
            <a:pPr lvl="1"/>
            <a:r>
              <a:rPr lang="ja-JP" altLang="en-US" dirty="0"/>
              <a:t>遊ぶ </a:t>
            </a:r>
            <a:r>
              <a:rPr lang="en-US" dirty="0"/>
              <a:t>means "to play," "to </a:t>
            </a:r>
            <a:r>
              <a:rPr lang="en-US" dirty="0">
                <a:solidFill>
                  <a:srgbClr val="FF0000"/>
                </a:solidFill>
              </a:rPr>
              <a:t>spend time pleasantly</a:t>
            </a:r>
            <a:r>
              <a:rPr lang="en-US" dirty="0"/>
              <a:t>," or "</a:t>
            </a:r>
            <a:r>
              <a:rPr lang="en-US" dirty="0">
                <a:solidFill>
                  <a:srgbClr val="FF0000"/>
                </a:solidFill>
              </a:rPr>
              <a:t>to pay a social call</a:t>
            </a:r>
            <a:r>
              <a:rPr lang="en-US" dirty="0"/>
              <a:t>.“</a:t>
            </a:r>
          </a:p>
          <a:p>
            <a:pPr lvl="1"/>
            <a:r>
              <a:rPr lang="en-US" altLang="ja-JP" b="1" dirty="0"/>
              <a:t>does not equal “</a:t>
            </a:r>
            <a:r>
              <a:rPr lang="en-US" altLang="ja-JP" b="1" dirty="0">
                <a:solidFill>
                  <a:srgbClr val="FF0000"/>
                </a:solidFill>
              </a:rPr>
              <a:t>play</a:t>
            </a:r>
            <a:r>
              <a:rPr lang="en-US" altLang="ja-JP" b="1" dirty="0"/>
              <a:t>”</a:t>
            </a:r>
            <a:endParaRPr lang="ja-JP" altLang="en-US" b="1" dirty="0"/>
          </a:p>
          <a:p>
            <a:endParaRPr lang="en-US" dirty="0"/>
          </a:p>
          <a:p>
            <a:r>
              <a:rPr lang="en-US" dirty="0"/>
              <a:t> </a:t>
            </a:r>
            <a:r>
              <a:rPr lang="ja-JP" altLang="en-US" dirty="0"/>
              <a:t>子供の時、よく友だちと遊びました。 </a:t>
            </a:r>
            <a:r>
              <a:rPr lang="en-US" dirty="0"/>
              <a:t>When I was a child, I often played with friends.</a:t>
            </a:r>
          </a:p>
          <a:p>
            <a:r>
              <a:rPr lang="en-US" dirty="0"/>
              <a:t> </a:t>
            </a:r>
            <a:r>
              <a:rPr lang="ja-JP" altLang="en-US" dirty="0"/>
              <a:t>先週の週末は東京に遊びに行きました。 </a:t>
            </a:r>
            <a:r>
              <a:rPr lang="en-US" dirty="0"/>
              <a:t>I went to Tokyo to have fun last weekend.</a:t>
            </a:r>
          </a:p>
          <a:p>
            <a:r>
              <a:rPr lang="en-US" dirty="0"/>
              <a:t> </a:t>
            </a:r>
            <a:r>
              <a:rPr lang="ja-JP" altLang="en-US" dirty="0"/>
              <a:t>私のうちに遊びに来てください。 </a:t>
            </a:r>
            <a:r>
              <a:rPr lang="en-US" dirty="0"/>
              <a:t>Please come and see us.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....... 8</a:t>
            </a:r>
            <a:r>
              <a:rPr lang="ja-JP" altLang="en-US" dirty="0"/>
              <a:t>　 </a:t>
            </a:r>
            <a:r>
              <a:rPr lang="en-US" dirty="0"/>
              <a:t>Expression Notes 8</a:t>
            </a:r>
          </a:p>
        </p:txBody>
      </p:sp>
    </p:spTree>
    <p:extLst>
      <p:ext uri="{BB962C8B-B14F-4D97-AF65-F5344CB8AC3E}">
        <p14:creationId xmlns:p14="http://schemas.microsoft.com/office/powerpoint/2010/main" val="3498414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5F01E0-C55E-499D-802E-3E8181ED1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2410"/>
            <a:ext cx="7518400" cy="42211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Play with a toy</a:t>
            </a:r>
          </a:p>
          <a:p>
            <a:r>
              <a:rPr kumimoji="1" lang="ja-JP" altLang="en-US" dirty="0"/>
              <a:t>おもちゃ</a:t>
            </a:r>
            <a:r>
              <a:rPr kumimoji="1" lang="ja-JP" altLang="en-US" dirty="0">
                <a:highlight>
                  <a:srgbClr val="FFFF00"/>
                </a:highlight>
              </a:rPr>
              <a:t>で</a:t>
            </a:r>
            <a:r>
              <a:rPr kumimoji="1" lang="ja-JP" altLang="en-US" dirty="0"/>
              <a:t>遊ぶ</a:t>
            </a:r>
            <a:endParaRPr kumimoji="1" lang="en-US" altLang="ja-JP" dirty="0"/>
          </a:p>
          <a:p>
            <a:r>
              <a:rPr kumimoji="1" lang="ja-JP" altLang="en-US" dirty="0"/>
              <a:t>おもちゃ</a:t>
            </a:r>
            <a:r>
              <a:rPr kumimoji="1" lang="ja-JP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を</a:t>
            </a:r>
            <a:r>
              <a:rPr kumimoji="1" lang="ja-JP" altLang="en-US" dirty="0"/>
              <a:t>遊ぶ（</a:t>
            </a:r>
            <a:r>
              <a:rPr kumimoji="1" lang="en-US" altLang="ja-JP" dirty="0">
                <a:solidFill>
                  <a:srgbClr val="FF0000"/>
                </a:solidFill>
              </a:rPr>
              <a:t>Inappropriate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Play with my sister</a:t>
            </a:r>
          </a:p>
          <a:p>
            <a:r>
              <a:rPr kumimoji="1" lang="ja-JP" altLang="en-US" dirty="0"/>
              <a:t>妹</a:t>
            </a:r>
            <a:r>
              <a:rPr kumimoji="1" lang="ja-JP" altLang="en-US" dirty="0">
                <a:highlight>
                  <a:srgbClr val="FFFF00"/>
                </a:highlight>
              </a:rPr>
              <a:t>と</a:t>
            </a:r>
            <a:r>
              <a:rPr kumimoji="1" lang="ja-JP" altLang="en-US" dirty="0"/>
              <a:t>遊ぶ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Play the guitar</a:t>
            </a:r>
          </a:p>
          <a:p>
            <a:r>
              <a:rPr kumimoji="1" lang="ja-JP" altLang="en-US" dirty="0"/>
              <a:t>ギターを</a:t>
            </a:r>
            <a:r>
              <a:rPr kumimoji="1" lang="ja-JP" altLang="en-US" dirty="0">
                <a:highlight>
                  <a:srgbClr val="FFFF00"/>
                </a:highlight>
              </a:rPr>
              <a:t>弾く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5B0556-DC70-4BAF-98F3-FF2F9818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遊ぶ </a:t>
            </a:r>
            <a:r>
              <a:rPr lang="en-US" altLang="ja-JP" dirty="0"/>
              <a:t>(play, recreate)</a:t>
            </a:r>
            <a:br>
              <a:rPr lang="en-US" altLang="ja-JP" dirty="0"/>
            </a:br>
            <a:r>
              <a:rPr lang="en-US" altLang="ja-JP" sz="2800" dirty="0"/>
              <a:t>intransitive verb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7390E-8314-4562-998E-4B0035B2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483099"/>
            <a:ext cx="3991233" cy="31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6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"to play" as used below requires different words.</a:t>
            </a:r>
          </a:p>
          <a:p>
            <a:r>
              <a:rPr lang="en-US" dirty="0"/>
              <a:t>Sports: to play tennis </a:t>
            </a:r>
            <a:r>
              <a:rPr lang="ja-JP" altLang="en-US" dirty="0"/>
              <a:t>テニスを</a:t>
            </a:r>
            <a:r>
              <a:rPr lang="ja-JP" altLang="en-US" dirty="0">
                <a:highlight>
                  <a:srgbClr val="FFFF00"/>
                </a:highlight>
              </a:rPr>
              <a:t>する</a:t>
            </a:r>
          </a:p>
          <a:p>
            <a:r>
              <a:rPr lang="en-US" dirty="0"/>
              <a:t>Games: to play games </a:t>
            </a:r>
            <a:r>
              <a:rPr lang="ja-JP" altLang="en-US" dirty="0"/>
              <a:t>ゲームをする</a:t>
            </a:r>
          </a:p>
          <a:p>
            <a:pPr marL="0" indent="0">
              <a:buNone/>
            </a:pPr>
            <a:r>
              <a:rPr lang="ja-JP" altLang="en-US" dirty="0"/>
              <a:t>    　　　　 </a:t>
            </a:r>
            <a:r>
              <a:rPr lang="en-US" dirty="0"/>
              <a:t>to play cards </a:t>
            </a:r>
            <a:r>
              <a:rPr lang="ja-JP" altLang="en-US" dirty="0"/>
              <a:t>トランプをする</a:t>
            </a:r>
          </a:p>
          <a:p>
            <a:r>
              <a:rPr lang="en-US" dirty="0"/>
              <a:t>Music instruments: to play the guitar </a:t>
            </a:r>
            <a:r>
              <a:rPr lang="ja-JP" altLang="en-US" dirty="0"/>
              <a:t>ギターを</a:t>
            </a:r>
            <a:r>
              <a:rPr lang="ja-JP" altLang="en-US" dirty="0">
                <a:highlight>
                  <a:srgbClr val="FFFF00"/>
                </a:highlight>
              </a:rPr>
              <a:t>弾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ja-JP" altLang="en-US" dirty="0">
                <a:highlight>
                  <a:srgbClr val="FFFF00"/>
                </a:highlight>
              </a:rPr>
              <a:t>ひ</a:t>
            </a:r>
            <a:r>
              <a:rPr lang="en-US" altLang="ja-JP" dirty="0">
                <a:highlight>
                  <a:srgbClr val="FFFF00"/>
                </a:highlight>
              </a:rPr>
              <a:t>)</a:t>
            </a:r>
            <a:r>
              <a:rPr lang="ja-JP" altLang="en-US" dirty="0">
                <a:highlight>
                  <a:srgbClr val="FFFF00"/>
                </a:highlight>
              </a:rPr>
              <a:t>く</a:t>
            </a:r>
          </a:p>
          <a:p>
            <a:r>
              <a:rPr lang="en-US" dirty="0"/>
              <a:t>to play the piano </a:t>
            </a:r>
            <a:r>
              <a:rPr lang="ja-JP" altLang="en-US" dirty="0"/>
              <a:t>ピアノを</a:t>
            </a:r>
            <a:r>
              <a:rPr lang="ja-JP" altLang="en-US" dirty="0">
                <a:highlight>
                  <a:srgbClr val="FFFF00"/>
                </a:highlight>
              </a:rPr>
              <a:t>弾く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....... 8</a:t>
            </a:r>
            <a:r>
              <a:rPr lang="ja-JP" altLang="en-US" dirty="0"/>
              <a:t>　 </a:t>
            </a:r>
            <a:r>
              <a:rPr lang="en-US" dirty="0"/>
              <a:t>Expression Notes 8</a:t>
            </a:r>
          </a:p>
        </p:txBody>
      </p:sp>
    </p:spTree>
    <p:extLst>
      <p:ext uri="{BB962C8B-B14F-4D97-AF65-F5344CB8AC3E}">
        <p14:creationId xmlns:p14="http://schemas.microsoft.com/office/powerpoint/2010/main" val="2928892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782825"/>
            <a:ext cx="7408333" cy="3343338"/>
          </a:xfrm>
        </p:spPr>
        <p:txBody>
          <a:bodyPr>
            <a:normAutofit/>
          </a:bodyPr>
          <a:lstStyle/>
          <a:p>
            <a:r>
              <a:rPr lang="ja-JP" altLang="en-US" dirty="0"/>
              <a:t>分かりません </a:t>
            </a:r>
            <a:r>
              <a:rPr lang="en-US" dirty="0"/>
              <a:t>If you </a:t>
            </a:r>
            <a:r>
              <a:rPr lang="en-US" dirty="0">
                <a:solidFill>
                  <a:srgbClr val="FF0000"/>
                </a:solidFill>
              </a:rPr>
              <a:t>don't know the answer</a:t>
            </a:r>
            <a:r>
              <a:rPr lang="en-US" dirty="0"/>
              <a:t> to a question but should have thought about it. </a:t>
            </a:r>
          </a:p>
          <a:p>
            <a:pPr lvl="1"/>
            <a:r>
              <a:rPr lang="ja-JP" altLang="en-US" dirty="0"/>
              <a:t>お父さん：えっ、どうしてですか。（</a:t>
            </a:r>
            <a:r>
              <a:rPr lang="en-US" altLang="ja-JP" dirty="0"/>
              <a:t>Lesson 4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 dirty="0"/>
              <a:t>メアリー：</a:t>
            </a:r>
            <a:r>
              <a:rPr lang="ja-JP" altLang="en-US" dirty="0">
                <a:solidFill>
                  <a:srgbClr val="FF0000"/>
                </a:solidFill>
              </a:rPr>
              <a:t>分かりません</a:t>
            </a:r>
            <a:r>
              <a:rPr lang="ja-JP" altLang="en-US" dirty="0"/>
              <a:t>。だから、一人で本屋とお寺に行きました。</a:t>
            </a:r>
            <a:endParaRPr lang="en-US" dirty="0"/>
          </a:p>
          <a:p>
            <a:r>
              <a:rPr lang="ja-JP" altLang="en-US" dirty="0"/>
              <a:t>知りません </a:t>
            </a:r>
            <a:r>
              <a:rPr lang="en-US" dirty="0"/>
              <a:t>in such a context would sound rude, implying that </a:t>
            </a:r>
            <a:r>
              <a:rPr lang="en-US" dirty="0">
                <a:solidFill>
                  <a:srgbClr val="FF0000"/>
                </a:solidFill>
              </a:rPr>
              <a:t>ignorance</a:t>
            </a:r>
            <a:r>
              <a:rPr lang="en-US" dirty="0"/>
              <a:t> on that matter is none of the inquirer's business.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....... 8</a:t>
            </a:r>
            <a:r>
              <a:rPr lang="ja-JP" altLang="en-US" dirty="0"/>
              <a:t>　 </a:t>
            </a:r>
            <a:r>
              <a:rPr lang="en-US" dirty="0"/>
              <a:t>Expression Notes 8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43B05F-6289-469C-83E2-F79C9011F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55817"/>
              </p:ext>
            </p:extLst>
          </p:nvPr>
        </p:nvGraphicFramePr>
        <p:xfrm>
          <a:off x="1752600" y="1752600"/>
          <a:ext cx="5054600" cy="868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3932">
                  <a:extLst>
                    <a:ext uri="{9D8B030D-6E8A-4147-A177-3AD203B41FA5}">
                      <a16:colId xmlns:a16="http://schemas.microsoft.com/office/drawing/2014/main" val="1678086253"/>
                    </a:ext>
                  </a:extLst>
                </a:gridCol>
                <a:gridCol w="3260668">
                  <a:extLst>
                    <a:ext uri="{9D8B030D-6E8A-4147-A177-3AD203B41FA5}">
                      <a16:colId xmlns:a16="http://schemas.microsoft.com/office/drawing/2014/main" val="138037247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>
                          <a:effectLst/>
                        </a:rPr>
                        <a:t>知る</a:t>
                      </a:r>
                      <a:endParaRPr lang="ja-JP" altLang="en-US" sz="2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>
                          <a:effectLst/>
                        </a:rPr>
                        <a:t>分かる</a:t>
                      </a:r>
                      <a:endParaRPr lang="ja-JP" altLang="en-US" sz="2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168317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know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understand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60964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690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スーさん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どれですか。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どれ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スーさんですか。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どれ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19200"/>
            <a:ext cx="26384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51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　今何をしていますか。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別に</a:t>
            </a:r>
            <a:r>
              <a:rPr lang="ja-JP" altLang="en-US" dirty="0">
                <a:solidFill>
                  <a:srgbClr val="00B050"/>
                </a:solidFill>
              </a:rPr>
              <a:t>何も</a:t>
            </a:r>
            <a:r>
              <a:rPr lang="ja-JP" altLang="en-US" dirty="0"/>
              <a:t>してい</a:t>
            </a:r>
            <a:r>
              <a:rPr lang="ja-JP" altLang="en-US" dirty="0">
                <a:solidFill>
                  <a:srgbClr val="FF0000"/>
                </a:solidFill>
              </a:rPr>
              <a:t>ません</a:t>
            </a:r>
            <a:r>
              <a:rPr lang="ja-JP" altLang="en-US" dirty="0"/>
              <a:t>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別に</a:t>
            </a:r>
            <a:r>
              <a:rPr lang="en-US" altLang="ja-JP" dirty="0"/>
              <a:t>+negative</a:t>
            </a:r>
            <a:r>
              <a:rPr lang="ja-JP" altLang="en-US" dirty="0"/>
              <a:t>　</a:t>
            </a:r>
            <a:r>
              <a:rPr lang="en-US" altLang="ja-JP" dirty="0"/>
              <a:t> </a:t>
            </a:r>
            <a:r>
              <a:rPr lang="en-US" altLang="ja-JP" sz="3100" dirty="0"/>
              <a:t>nothing in particular</a:t>
            </a:r>
            <a:br>
              <a:rPr lang="en-US" altLang="ja-JP" dirty="0"/>
            </a:br>
            <a:r>
              <a:rPr lang="ja-JP" altLang="en-US" dirty="0"/>
              <a:t>何も</a:t>
            </a:r>
            <a:r>
              <a:rPr lang="en-US" altLang="ja-JP" dirty="0"/>
              <a:t>+negative  </a:t>
            </a:r>
            <a:r>
              <a:rPr lang="en-US" altLang="ja-JP" sz="2700" dirty="0"/>
              <a:t>not anything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よかったら</a:t>
            </a:r>
            <a:r>
              <a:rPr lang="ja-JP" altLang="en-US" dirty="0"/>
              <a:t>見に来ませんか。</a:t>
            </a:r>
            <a:r>
              <a:rPr lang="en-US" altLang="ja-JP" dirty="0">
                <a:solidFill>
                  <a:srgbClr val="FF0000"/>
                </a:solidFill>
              </a:rPr>
              <a:t>If you like</a:t>
            </a:r>
            <a:r>
              <a:rPr lang="en-US" altLang="ja-JP" dirty="0"/>
              <a:t>, won’t you come to see it?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よかったら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　スーさんも一緒に行っ</a:t>
            </a:r>
            <a:r>
              <a:rPr lang="ja-JP" altLang="en-US" dirty="0">
                <a:solidFill>
                  <a:srgbClr val="FF0000"/>
                </a:solidFill>
              </a:rPr>
              <a:t>てもいいですか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もちろん</a:t>
            </a:r>
            <a:r>
              <a:rPr lang="ja-JP" altLang="en-US" dirty="0"/>
              <a:t>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もちろん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30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BED865-0306-41DE-9B44-B2362B76D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EBD269-3569-4FAE-8718-66A2AAFE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兄弟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8FBF8-A8DF-4C93-A2C7-AADE6B9E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3" y="1535210"/>
            <a:ext cx="6900333" cy="45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9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3" y="2286000"/>
            <a:ext cx="7408333" cy="3450696"/>
          </a:xfrm>
        </p:spPr>
        <p:txBody>
          <a:bodyPr/>
          <a:lstStyle/>
          <a:p>
            <a:r>
              <a:rPr lang="en-US" altLang="ja-JP" dirty="0"/>
              <a:t>A verbal "</a:t>
            </a:r>
            <a:r>
              <a:rPr lang="en-US" altLang="ja-JP" dirty="0" err="1"/>
              <a:t>te</a:t>
            </a:r>
            <a:r>
              <a:rPr lang="en-US" altLang="ja-JP" dirty="0"/>
              <a:t>-form”</a:t>
            </a:r>
          </a:p>
          <a:p>
            <a:r>
              <a:rPr lang="en-US" altLang="ja-JP" dirty="0"/>
              <a:t>helping verb </a:t>
            </a:r>
            <a:r>
              <a:rPr lang="ja-JP" altLang="en-US" dirty="0"/>
              <a:t>いる</a:t>
            </a:r>
            <a:endParaRPr lang="en-US" altLang="ja-JP" dirty="0"/>
          </a:p>
          <a:p>
            <a:pPr lvl="1"/>
            <a:r>
              <a:rPr lang="en-US" altLang="ja-JP" dirty="0"/>
              <a:t>The distinction between </a:t>
            </a:r>
            <a:r>
              <a:rPr lang="ja-JP" altLang="en-US" dirty="0"/>
              <a:t>いる </a:t>
            </a:r>
            <a:r>
              <a:rPr lang="en-US" altLang="ja-JP" dirty="0"/>
              <a:t>and </a:t>
            </a:r>
            <a:r>
              <a:rPr lang="ja-JP" altLang="en-US" dirty="0"/>
              <a:t>ある </a:t>
            </a:r>
            <a:r>
              <a:rPr lang="en-US" altLang="ja-JP" dirty="0"/>
              <a:t>that we learned in Lesson 4 does not apply to this helping verb </a:t>
            </a:r>
            <a:r>
              <a:rPr lang="ja-JP" altLang="en-US" dirty="0"/>
              <a:t>～ている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１　～</a:t>
            </a:r>
            <a:r>
              <a:rPr lang="ja-JP" altLang="en-US" dirty="0">
                <a:solidFill>
                  <a:srgbClr val="FF0000"/>
                </a:solidFill>
              </a:rPr>
              <a:t>て</a:t>
            </a:r>
            <a:r>
              <a:rPr lang="ja-JP" altLang="en-US" dirty="0"/>
              <a:t>いる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8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226622-6BFF-48A4-A974-6CCBC5B2B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（あなたは）兄弟がいますか？</a:t>
            </a:r>
            <a:r>
              <a:rPr kumimoji="1" lang="en-US" altLang="ja-JP" dirty="0"/>
              <a:t>How many siblings do you have?</a:t>
            </a:r>
          </a:p>
          <a:p>
            <a:r>
              <a:rPr kumimoji="1" lang="ja-JP" altLang="en-US" dirty="0"/>
              <a:t>何人兄弟ですか？</a:t>
            </a:r>
            <a:endParaRPr kumimoji="1" lang="en-US" altLang="ja-JP" dirty="0"/>
          </a:p>
          <a:p>
            <a:r>
              <a:rPr kumimoji="1" lang="ja-JP" altLang="en-US" dirty="0"/>
              <a:t>何人の兄弟がいますか？</a:t>
            </a:r>
            <a:endParaRPr kumimoji="1" lang="en-US" altLang="ja-JP" dirty="0"/>
          </a:p>
          <a:p>
            <a:r>
              <a:rPr kumimoji="1" lang="ja-JP" altLang="en-US" dirty="0"/>
              <a:t>兄弟は何人いますか？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私は兄弟がいません。</a:t>
            </a:r>
            <a:endParaRPr kumimoji="1" lang="en-US" altLang="ja-JP" dirty="0"/>
          </a:p>
          <a:p>
            <a:r>
              <a:rPr kumimoji="1" lang="ja-JP" altLang="en-US" dirty="0"/>
              <a:t>私は一人っ子です。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5FC6D0-C3D1-4073-8485-AA4CA40C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兄弟</a:t>
            </a:r>
          </a:p>
        </p:txBody>
      </p:sp>
    </p:spTree>
    <p:extLst>
      <p:ext uri="{BB962C8B-B14F-4D97-AF65-F5344CB8AC3E}">
        <p14:creationId xmlns:p14="http://schemas.microsoft.com/office/powerpoint/2010/main" val="1020609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03ADA-3F85-4A4C-86B7-CB60A94C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兄弟（きょうだい）</a:t>
            </a:r>
            <a:r>
              <a:rPr kumimoji="1" lang="en-US" altLang="ja-JP" dirty="0"/>
              <a:t> brothers; siblings</a:t>
            </a:r>
          </a:p>
          <a:p>
            <a:r>
              <a:rPr kumimoji="1" lang="ja-JP" altLang="en-US" dirty="0"/>
              <a:t>姉妹（しまい）</a:t>
            </a:r>
            <a:endParaRPr kumimoji="1" lang="en-US" altLang="ja-JP" dirty="0"/>
          </a:p>
          <a:p>
            <a:r>
              <a:rPr kumimoji="1" lang="ja-JP" altLang="en-US" dirty="0"/>
              <a:t>従兄弟（いとこ）</a:t>
            </a:r>
            <a:r>
              <a:rPr kumimoji="1" lang="en-US" altLang="ja-JP" dirty="0"/>
              <a:t>cousins</a:t>
            </a:r>
          </a:p>
          <a:p>
            <a:r>
              <a:rPr kumimoji="1" lang="ja-JP" altLang="en-US" dirty="0"/>
              <a:t>甥（おい）</a:t>
            </a:r>
            <a:r>
              <a:rPr kumimoji="1" lang="en-US" altLang="ja-JP" dirty="0"/>
              <a:t> nephew</a:t>
            </a:r>
          </a:p>
          <a:p>
            <a:r>
              <a:rPr kumimoji="1" lang="ja-JP" altLang="en-US" dirty="0"/>
              <a:t>姪</a:t>
            </a:r>
            <a:r>
              <a:rPr kumimoji="1" lang="en-US" altLang="ja-JP" dirty="0"/>
              <a:t>(</a:t>
            </a:r>
            <a:r>
              <a:rPr kumimoji="1" lang="ja-JP" altLang="en-US" dirty="0" err="1"/>
              <a:t>めい</a:t>
            </a:r>
            <a:r>
              <a:rPr kumimoji="1" lang="en-US" altLang="ja-JP" dirty="0"/>
              <a:t>) niece</a:t>
            </a:r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4C5F7-2D8B-4090-ABB6-AD5D9CFF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兄弟</a:t>
            </a:r>
          </a:p>
        </p:txBody>
      </p:sp>
    </p:spTree>
    <p:extLst>
      <p:ext uri="{BB962C8B-B14F-4D97-AF65-F5344CB8AC3E}">
        <p14:creationId xmlns:p14="http://schemas.microsoft.com/office/powerpoint/2010/main" val="3244611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11F022-C922-4C28-ABAE-CBE26166E5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756638"/>
              </p:ext>
            </p:extLst>
          </p:nvPr>
        </p:nvGraphicFramePr>
        <p:xfrm>
          <a:off x="381000" y="809920"/>
          <a:ext cx="8458200" cy="57533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28">
                  <a:extLst>
                    <a:ext uri="{9D8B030D-6E8A-4147-A177-3AD203B41FA5}">
                      <a16:colId xmlns:a16="http://schemas.microsoft.com/office/drawing/2014/main" val="2569540679"/>
                    </a:ext>
                  </a:extLst>
                </a:gridCol>
                <a:gridCol w="1417206">
                  <a:extLst>
                    <a:ext uri="{9D8B030D-6E8A-4147-A177-3AD203B41FA5}">
                      <a16:colId xmlns:a16="http://schemas.microsoft.com/office/drawing/2014/main" val="2353474797"/>
                    </a:ext>
                  </a:extLst>
                </a:gridCol>
                <a:gridCol w="1533910">
                  <a:extLst>
                    <a:ext uri="{9D8B030D-6E8A-4147-A177-3AD203B41FA5}">
                      <a16:colId xmlns:a16="http://schemas.microsoft.com/office/drawing/2014/main" val="4060064496"/>
                    </a:ext>
                  </a:extLst>
                </a:gridCol>
                <a:gridCol w="2069356">
                  <a:extLst>
                    <a:ext uri="{9D8B030D-6E8A-4147-A177-3AD203B41FA5}">
                      <a16:colId xmlns:a16="http://schemas.microsoft.com/office/drawing/2014/main" val="295884621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824110014"/>
                    </a:ext>
                  </a:extLst>
                </a:gridCol>
              </a:tblGrid>
              <a:tr h="237859">
                <a:tc>
                  <a:txBody>
                    <a:bodyPr/>
                    <a:lstStyle/>
                    <a:p>
                      <a:pPr algn="l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1. Referring to other families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2.referring to yours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3. addressing yours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17727124"/>
                  </a:ext>
                </a:extLst>
              </a:tr>
              <a:tr h="467790">
                <a:tc>
                  <a:txBody>
                    <a:bodyPr/>
                    <a:lstStyle/>
                    <a:p>
                      <a:pPr algn="l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A. formal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B. informal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69741"/>
                  </a:ext>
                </a:extLst>
              </a:tr>
              <a:tr h="237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Father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お父さん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父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お父さん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お父さん／パパ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01191486"/>
                  </a:ext>
                </a:extLst>
              </a:tr>
              <a:tr h="237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Mother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お母さん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母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お母さん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お母さん／ママ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87245395"/>
                  </a:ext>
                </a:extLst>
              </a:tr>
              <a:tr h="3748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Older brother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お兄さん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お兄さん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お兄ちゃん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8557397"/>
                  </a:ext>
                </a:extLst>
              </a:tr>
              <a:tr h="3567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Older sister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お姉さん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姉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お姉さん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お姉ちゃん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89894592"/>
                  </a:ext>
                </a:extLst>
              </a:tr>
              <a:tr h="3748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Younger brother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弟さん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弟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ーーー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07169122"/>
                  </a:ext>
                </a:extLst>
              </a:tr>
              <a:tr h="3748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Younger sister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妹さん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妹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ーーー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34499573"/>
                  </a:ext>
                </a:extLst>
              </a:tr>
              <a:tr h="3748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Husband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ご主人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主人／夫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だんな／うちの人</a:t>
                      </a:r>
                      <a:r>
                        <a:rPr lang="en-US" altLang="ja-JP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, etc</a:t>
                      </a:r>
                      <a:endParaRPr lang="en-US" altLang="ja-JP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お父さん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35509461"/>
                  </a:ext>
                </a:extLst>
              </a:tr>
              <a:tr h="237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Wife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奥さん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家内／妻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奥さん／嫁さん</a:t>
                      </a:r>
                      <a:r>
                        <a:rPr lang="en-US" altLang="ja-JP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, etc</a:t>
                      </a:r>
                      <a:endParaRPr lang="en-US" altLang="ja-JP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お母さん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90521720"/>
                  </a:ext>
                </a:extLst>
              </a:tr>
              <a:tr h="3748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Grandfather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おじいさん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祖父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おじいさん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おじいちゃん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82768490"/>
                  </a:ext>
                </a:extLst>
              </a:tr>
              <a:tr h="3748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Grandmother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おばあさん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祖母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おばあさん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おばあちゃん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10336298"/>
                  </a:ext>
                </a:extLst>
              </a:tr>
              <a:tr h="2378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Child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お子さん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うちの子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 err="1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ー</a:t>
                      </a:r>
                      <a:r>
                        <a:rPr lang="ja-JP" altLang="en-US" sz="1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ーー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86" marR="6586" marT="6586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2974034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F0DAD2F-A50B-4ED4-9032-9DFA6EB3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499872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家族の呼び方　</a:t>
            </a:r>
            <a:r>
              <a:rPr lang="en-US" altLang="ja-JP" dirty="0"/>
              <a:t>Kinship Terms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0812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FE7A1F-D042-4311-BD8F-17A572940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A: </a:t>
            </a:r>
            <a:r>
              <a:rPr lang="ja-JP" altLang="en-US" dirty="0"/>
              <a:t>田中さんの</a:t>
            </a:r>
            <a:r>
              <a:rPr lang="ja-JP" altLang="en-US" dirty="0">
                <a:solidFill>
                  <a:srgbClr val="FF0000"/>
                </a:solidFill>
              </a:rPr>
              <a:t>お父さん</a:t>
            </a:r>
            <a:r>
              <a:rPr lang="ja-JP" altLang="en-US" dirty="0"/>
              <a:t>は何歳ですか。 </a:t>
            </a:r>
            <a:r>
              <a:rPr lang="en-US" altLang="ja-JP" dirty="0"/>
              <a:t>How old is your father, Mr. Tanaka?</a:t>
            </a:r>
          </a:p>
          <a:p>
            <a:r>
              <a:rPr lang="en-US" altLang="ja-JP" dirty="0"/>
              <a:t>B: [formal] </a:t>
            </a:r>
            <a:r>
              <a:rPr lang="ja-JP" altLang="en-US" dirty="0">
                <a:solidFill>
                  <a:srgbClr val="FF0000"/>
                </a:solidFill>
              </a:rPr>
              <a:t>父</a:t>
            </a:r>
            <a:r>
              <a:rPr lang="ja-JP" altLang="en-US" dirty="0"/>
              <a:t>は五十歳です。 </a:t>
            </a:r>
            <a:r>
              <a:rPr lang="en-US" altLang="ja-JP" dirty="0"/>
              <a:t>My father is 50 years old.</a:t>
            </a:r>
          </a:p>
          <a:p>
            <a:r>
              <a:rPr lang="en-US" altLang="ja-JP" dirty="0"/>
              <a:t>B: [informal] </a:t>
            </a:r>
            <a:r>
              <a:rPr lang="ja-JP" altLang="en-US" dirty="0">
                <a:solidFill>
                  <a:srgbClr val="FF0000"/>
                </a:solidFill>
              </a:rPr>
              <a:t>お父さん</a:t>
            </a:r>
            <a:r>
              <a:rPr lang="ja-JP" altLang="en-US" dirty="0">
                <a:solidFill>
                  <a:schemeClr val="tx1"/>
                </a:solidFill>
              </a:rPr>
              <a:t>は</a:t>
            </a:r>
            <a:r>
              <a:rPr lang="ja-JP" altLang="en-US" dirty="0"/>
              <a:t>五十歳です。</a:t>
            </a:r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78A5C5-BFA5-4D9B-8C67-4D760574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家族の呼び方　</a:t>
            </a:r>
            <a:r>
              <a:rPr lang="en-US" altLang="ja-JP" dirty="0"/>
              <a:t>Kinship Terms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7624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942BF7-A56F-4BDC-9B38-15F2F79B9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You can also address members of your family with the terms that </a:t>
            </a:r>
            <a:r>
              <a:rPr lang="en-US" altLang="ja-JP" dirty="0">
                <a:solidFill>
                  <a:srgbClr val="FF0000"/>
                </a:solidFill>
              </a:rPr>
              <a:t>the youngest member would use</a:t>
            </a:r>
            <a:r>
              <a:rPr lang="en-US" altLang="ja-JP" dirty="0"/>
              <a:t>. </a:t>
            </a:r>
          </a:p>
          <a:p>
            <a:r>
              <a:rPr lang="en-US" altLang="ja-JP" dirty="0"/>
              <a:t>For example, a wife can call her husband </a:t>
            </a:r>
            <a:r>
              <a:rPr lang="ja-JP" altLang="en-US" dirty="0"/>
              <a:t>お父さん </a:t>
            </a:r>
            <a:r>
              <a:rPr lang="en-US" altLang="ja-JP" dirty="0"/>
              <a:t>or </a:t>
            </a:r>
            <a:r>
              <a:rPr lang="ja-JP" altLang="en-US" dirty="0"/>
              <a:t>パパ </a:t>
            </a:r>
            <a:r>
              <a:rPr lang="en-US" altLang="ja-JP" dirty="0"/>
              <a:t>, and a mother can call her oldest son </a:t>
            </a:r>
            <a:r>
              <a:rPr lang="ja-JP" altLang="en-US" dirty="0"/>
              <a:t>お兄ちゃん </a:t>
            </a:r>
            <a:r>
              <a:rPr lang="en-US" altLang="ja-JP" dirty="0"/>
              <a:t>.</a:t>
            </a:r>
          </a:p>
          <a:p>
            <a:r>
              <a:rPr lang="en-US" altLang="ja-JP" dirty="0">
                <a:highlight>
                  <a:srgbClr val="00FF00"/>
                </a:highlight>
              </a:rPr>
              <a:t>Mother</a:t>
            </a:r>
            <a:r>
              <a:rPr lang="en-US" altLang="ja-JP" dirty="0"/>
              <a:t>: </a:t>
            </a:r>
            <a:r>
              <a:rPr lang="ja-JP" altLang="en-US" dirty="0"/>
              <a:t>お兄ちゃん、お父さんが待っていますよ。</a:t>
            </a:r>
            <a:r>
              <a:rPr lang="en-US" altLang="ja-JP" dirty="0"/>
              <a:t>Son(literally, older brother), your father is waiting.</a:t>
            </a:r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94B198-2FAA-4006-9DFE-B0C9C536E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家族の呼び方　</a:t>
            </a:r>
            <a:r>
              <a:rPr lang="en-US" altLang="ja-JP" dirty="0"/>
              <a:t>Kinship Terms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4147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EA2E61-67B5-4095-A612-1F8FFE07F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36" y="228600"/>
            <a:ext cx="5508364" cy="64358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CFD0D8-8E13-4833-A47B-ED4F2419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ja-JP" altLang="en-US" dirty="0"/>
              <a:t>体の部分</a:t>
            </a:r>
            <a:br>
              <a:rPr kumimoji="1" lang="en-US" altLang="ja-JP" dirty="0"/>
            </a:br>
            <a:r>
              <a:rPr kumimoji="1" lang="en-US" altLang="ja-JP" sz="3100" dirty="0"/>
              <a:t>parts of the body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6620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79FCC8-152B-441A-8807-DFC533DB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FD0D8-8E13-4833-A47B-ED4F2419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体の部分</a:t>
            </a:r>
            <a:br>
              <a:rPr kumimoji="1" lang="en-US" altLang="ja-JP" dirty="0"/>
            </a:br>
            <a:r>
              <a:rPr kumimoji="1" lang="en-US" altLang="ja-JP" sz="3100" dirty="0"/>
              <a:t>parts of the body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42A1D-AFCB-4DC4-8E0D-CF247F739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3505200" cy="510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D6003-EC49-4751-9081-041AB3C28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25" y="1524000"/>
            <a:ext cx="32289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70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902F07-F74F-4401-8D7F-C1E259F7C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B7DB2A-E564-42A7-912C-B6DA12DA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サークル</a:t>
            </a:r>
            <a:br>
              <a:rPr lang="en-US" altLang="ja-JP" dirty="0"/>
            </a:br>
            <a:r>
              <a:rPr lang="en-US" altLang="ja-JP" sz="3100" dirty="0"/>
              <a:t>circle, club, social club</a:t>
            </a:r>
            <a:r>
              <a:rPr lang="ja-JP" altLang="en-US" sz="3100" dirty="0"/>
              <a:t> 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62F20-CAC1-483F-A290-1016A765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719516"/>
            <a:ext cx="6781800" cy="48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8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1BEAD-3E22-4917-88C0-34E99552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かわいい  </a:t>
            </a:r>
            <a:r>
              <a:rPr lang="en-US" altLang="ja-JP" dirty="0"/>
              <a:t>vs. </a:t>
            </a:r>
            <a:r>
              <a:rPr lang="ja-JP" altLang="en-US" dirty="0"/>
              <a:t>こわい</a:t>
            </a:r>
            <a:endParaRPr kumimoji="1" lang="ja-JP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BA6A8C-8210-4337-8AFD-018043DBB3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97398" y="2679700"/>
            <a:ext cx="3380454" cy="344646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04675A-223E-4567-9623-68A0E4804F2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124200"/>
            <a:ext cx="3334077" cy="2142839"/>
          </a:xfrm>
        </p:spPr>
      </p:pic>
    </p:spTree>
    <p:extLst>
      <p:ext uri="{BB962C8B-B14F-4D97-AF65-F5344CB8AC3E}">
        <p14:creationId xmlns:p14="http://schemas.microsoft.com/office/powerpoint/2010/main" val="2120084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D635F9-4883-4011-AC85-8CAF68D7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E9E0B6-7272-4416-89E2-B8FE5AD1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背が高い／背が低い 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A6757-C001-41AB-A109-D000E75F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4867"/>
            <a:ext cx="4572001" cy="44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1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09800"/>
            <a:ext cx="7408333" cy="3916363"/>
          </a:xfrm>
        </p:spPr>
        <p:txBody>
          <a:bodyPr>
            <a:normAutofit/>
          </a:bodyPr>
          <a:lstStyle/>
          <a:p>
            <a:pPr marL="274320" lvl="1"/>
            <a:r>
              <a:rPr lang="en-US" dirty="0"/>
              <a:t>2. Verbs that describe </a:t>
            </a:r>
            <a:r>
              <a:rPr lang="en-US" dirty="0">
                <a:solidFill>
                  <a:srgbClr val="FF0000"/>
                </a:solidFill>
              </a:rPr>
              <a:t>activities that last for some time (continuous verb)</a:t>
            </a:r>
          </a:p>
          <a:p>
            <a:pPr lvl="1"/>
            <a:r>
              <a:rPr lang="en-US" dirty="0"/>
              <a:t>2.1 Describing </a:t>
            </a:r>
            <a:r>
              <a:rPr lang="en-US" dirty="0">
                <a:solidFill>
                  <a:srgbClr val="FF0000"/>
                </a:solidFill>
              </a:rPr>
              <a:t>an action in progress</a:t>
            </a:r>
          </a:p>
          <a:p>
            <a:endParaRPr lang="en-US" dirty="0"/>
          </a:p>
          <a:p>
            <a:pPr lvl="1"/>
            <a:r>
              <a:rPr lang="en-US" dirty="0"/>
              <a:t>2.2 Describing what a person does </a:t>
            </a:r>
            <a:r>
              <a:rPr lang="en-US" dirty="0">
                <a:solidFill>
                  <a:srgbClr val="FF0000"/>
                </a:solidFill>
              </a:rPr>
              <a:t>by occupation or by habit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１　～ている</a:t>
            </a:r>
            <a:br>
              <a:rPr lang="en-US" altLang="ja-JP" dirty="0"/>
            </a:br>
            <a:r>
              <a:rPr lang="en-US" sz="3600" dirty="0">
                <a:solidFill>
                  <a:srgbClr val="FF0000"/>
                </a:solidFill>
              </a:rPr>
              <a:t>continuous 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42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788273-4432-473F-8505-30EC96359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352012-13E4-4014-A41E-D025F6C3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長い／短い 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7CAD2-E7BD-433B-9C1B-F1236038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43200"/>
            <a:ext cx="3886200" cy="28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95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412951-44CE-4A3F-893E-493BE2A5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short</a:t>
            </a:r>
            <a:endParaRPr kumimoji="1" lang="ja-JP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6733B1-B68C-4D2B-A841-29F542444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874838"/>
            <a:ext cx="3822192" cy="639762"/>
          </a:xfrm>
        </p:spPr>
        <p:txBody>
          <a:bodyPr/>
          <a:lstStyle/>
          <a:p>
            <a:r>
              <a:rPr kumimoji="1" lang="ja-JP" altLang="en-US" dirty="0"/>
              <a:t>低（ひく）い </a:t>
            </a:r>
            <a:r>
              <a:rPr kumimoji="1" lang="en-US" altLang="ja-JP" dirty="0"/>
              <a:t>short (</a:t>
            </a:r>
            <a:r>
              <a:rPr kumimoji="1" lang="en-US" altLang="ja-JP" dirty="0">
                <a:solidFill>
                  <a:srgbClr val="FF0000"/>
                </a:solidFill>
              </a:rPr>
              <a:t>stature</a:t>
            </a:r>
            <a:r>
              <a:rPr kumimoji="1" lang="en-US" altLang="ja-JP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CDE73B-B818-4536-AFB1-ED2FCC84C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71800" y="5181600"/>
            <a:ext cx="3581400" cy="106680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背（せ）が低い　　</a:t>
            </a:r>
            <a:r>
              <a:rPr kumimoji="1" lang="en-US" altLang="ja-JP" sz="2800" dirty="0">
                <a:solidFill>
                  <a:srgbClr val="00B050"/>
                </a:solidFill>
              </a:rPr>
              <a:t>O</a:t>
            </a:r>
          </a:p>
          <a:p>
            <a:r>
              <a:rPr kumimoji="1" lang="ja-JP" altLang="en-US" sz="2800" dirty="0"/>
              <a:t>背（せ）が短い　　</a:t>
            </a:r>
            <a:r>
              <a:rPr kumimoji="1" lang="en-US" altLang="ja-JP" sz="2800" dirty="0">
                <a:solidFill>
                  <a:srgbClr val="FF0000"/>
                </a:solidFill>
              </a:rPr>
              <a:t>X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257A3C-542C-497D-914A-F1DE72A21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1874838"/>
            <a:ext cx="3822192" cy="639762"/>
          </a:xfrm>
        </p:spPr>
        <p:txBody>
          <a:bodyPr/>
          <a:lstStyle/>
          <a:p>
            <a:r>
              <a:rPr kumimoji="1" lang="ja-JP" altLang="en-US" dirty="0"/>
              <a:t>短（みじか）い </a:t>
            </a:r>
            <a:r>
              <a:rPr kumimoji="1" lang="en-US" altLang="ja-JP" dirty="0"/>
              <a:t>short (</a:t>
            </a:r>
            <a:r>
              <a:rPr kumimoji="1" lang="en-US" altLang="ja-JP" dirty="0">
                <a:solidFill>
                  <a:srgbClr val="FF0000"/>
                </a:solidFill>
              </a:rPr>
              <a:t>length</a:t>
            </a:r>
            <a:r>
              <a:rPr kumimoji="1" lang="en-US" altLang="ja-JP" dirty="0"/>
              <a:t>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D00ABC4-7444-455E-A3E0-D7A02C80909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562600" y="2811335"/>
            <a:ext cx="2231548" cy="1660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FE78D-6E46-41D0-AA53-64C8D81F4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65" y="2584627"/>
            <a:ext cx="2408935" cy="23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0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A7C761-29E5-425F-8194-FEC13C20C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5C457-987B-488D-8D4A-DFA7F4C4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速い／遅い 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75F53-D503-4B64-9AA6-0C7D7B02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455277"/>
            <a:ext cx="5562600" cy="367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1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2C9F3B-B90B-41C1-B936-40E26D2DF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早い</a:t>
            </a:r>
            <a:r>
              <a:rPr kumimoji="1" lang="en-US" altLang="ja-JP" dirty="0"/>
              <a:t> (time) early</a:t>
            </a:r>
          </a:p>
          <a:p>
            <a:r>
              <a:rPr kumimoji="1" lang="ja-JP" altLang="en-US" dirty="0"/>
              <a:t>速い </a:t>
            </a:r>
            <a:r>
              <a:rPr kumimoji="1" lang="en-US" altLang="ja-JP" dirty="0"/>
              <a:t>(speed) fast</a:t>
            </a:r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B19FE-9BC2-4054-88F5-276B7AED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はやい</a:t>
            </a:r>
          </a:p>
        </p:txBody>
      </p:sp>
    </p:spTree>
    <p:extLst>
      <p:ext uri="{BB962C8B-B14F-4D97-AF65-F5344CB8AC3E}">
        <p14:creationId xmlns:p14="http://schemas.microsoft.com/office/powerpoint/2010/main" val="2092396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FE4323-4072-485D-B382-ED277C2E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AD72A-BE9A-4F1F-A4AF-4FA1426F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かぶる 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9591B-20CF-4A7A-B498-0B4BDDAF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1583517"/>
            <a:ext cx="4114801" cy="42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9378C3-541C-4F78-816B-841C886F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74" y="1735958"/>
            <a:ext cx="7408333" cy="3450696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Wear a hat</a:t>
            </a:r>
            <a:r>
              <a:rPr kumimoji="1" lang="ja-JP" altLang="en-US" dirty="0"/>
              <a:t>　帽子（ぼうし）を</a:t>
            </a:r>
            <a:r>
              <a:rPr kumimoji="1" lang="ja-JP" altLang="en-US" dirty="0">
                <a:solidFill>
                  <a:srgbClr val="FF0000"/>
                </a:solidFill>
              </a:rPr>
              <a:t>被</a:t>
            </a:r>
            <a:r>
              <a:rPr kumimoji="1" lang="en-US" altLang="ja-JP" dirty="0">
                <a:solidFill>
                  <a:srgbClr val="FF0000"/>
                </a:solidFill>
              </a:rPr>
              <a:t>(</a:t>
            </a:r>
            <a:r>
              <a:rPr kumimoji="1" lang="ja-JP" altLang="en-US" dirty="0">
                <a:solidFill>
                  <a:srgbClr val="FF0000"/>
                </a:solidFill>
              </a:rPr>
              <a:t>かぶ</a:t>
            </a:r>
            <a:r>
              <a:rPr kumimoji="1" lang="en-US" altLang="ja-JP" dirty="0">
                <a:solidFill>
                  <a:srgbClr val="FF0000"/>
                </a:solidFill>
              </a:rPr>
              <a:t>)</a:t>
            </a:r>
            <a:r>
              <a:rPr kumimoji="1" lang="ja-JP" altLang="en-US" dirty="0">
                <a:solidFill>
                  <a:srgbClr val="FF0000"/>
                </a:solidFill>
              </a:rPr>
              <a:t>る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Wear glasses </a:t>
            </a:r>
            <a:r>
              <a:rPr kumimoji="1" lang="ja-JP" altLang="en-US" dirty="0"/>
              <a:t>眼鏡（めがね）を</a:t>
            </a:r>
            <a:r>
              <a:rPr kumimoji="1" lang="ja-JP" altLang="en-US" dirty="0">
                <a:solidFill>
                  <a:srgbClr val="FF0000"/>
                </a:solidFill>
              </a:rPr>
              <a:t>かける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Wear clothes </a:t>
            </a:r>
            <a:r>
              <a:rPr kumimoji="1" lang="ja-JP" altLang="en-US" dirty="0"/>
              <a:t>服（ふく）を</a:t>
            </a:r>
            <a:r>
              <a:rPr kumimoji="1" lang="ja-JP" altLang="en-US" dirty="0">
                <a:solidFill>
                  <a:srgbClr val="FF0000"/>
                </a:solidFill>
              </a:rPr>
              <a:t>着る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Wear gloves </a:t>
            </a:r>
            <a:r>
              <a:rPr kumimoji="1" lang="ja-JP" altLang="en-US" dirty="0"/>
              <a:t>手袋（てぶくろ）を</a:t>
            </a:r>
            <a:r>
              <a:rPr kumimoji="1" lang="ja-JP" altLang="en-US" dirty="0">
                <a:solidFill>
                  <a:srgbClr val="FF0000"/>
                </a:solidFill>
              </a:rPr>
              <a:t>つける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Wear an armband </a:t>
            </a:r>
            <a:r>
              <a:rPr kumimoji="1" lang="ja-JP" altLang="en-US" dirty="0"/>
              <a:t>腕章</a:t>
            </a:r>
            <a:r>
              <a:rPr kumimoji="1" lang="en-US" altLang="ja-JP" dirty="0"/>
              <a:t>(</a:t>
            </a:r>
            <a:r>
              <a:rPr kumimoji="1" lang="ja-JP" altLang="en-US" dirty="0"/>
              <a:t>わんしょう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</a:t>
            </a:r>
            <a:r>
              <a:rPr kumimoji="1" lang="ja-JP" altLang="en-US" dirty="0">
                <a:solidFill>
                  <a:srgbClr val="FF0000"/>
                </a:solidFill>
              </a:rPr>
              <a:t>つける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Wear a scent </a:t>
            </a:r>
            <a:r>
              <a:rPr kumimoji="1" lang="ja-JP" altLang="en-US" dirty="0"/>
              <a:t>香水（こうすい）を</a:t>
            </a:r>
            <a:r>
              <a:rPr kumimoji="1" lang="ja-JP" altLang="en-US" dirty="0">
                <a:solidFill>
                  <a:srgbClr val="FF0000"/>
                </a:solidFill>
              </a:rPr>
              <a:t>つける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Wear a skirt </a:t>
            </a:r>
            <a:r>
              <a:rPr kumimoji="1" lang="ja-JP" altLang="en-US" dirty="0"/>
              <a:t>スカートを</a:t>
            </a:r>
            <a:r>
              <a:rPr kumimoji="1" lang="ja-JP" altLang="en-US" dirty="0">
                <a:solidFill>
                  <a:srgbClr val="FF0000"/>
                </a:solidFill>
              </a:rPr>
              <a:t>はく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Wear trousers </a:t>
            </a:r>
            <a:r>
              <a:rPr kumimoji="1" lang="ja-JP" altLang="en-US" dirty="0"/>
              <a:t>ズボンを</a:t>
            </a:r>
            <a:r>
              <a:rPr kumimoji="1" lang="ja-JP" altLang="en-US" dirty="0">
                <a:solidFill>
                  <a:srgbClr val="FF0000"/>
                </a:solidFill>
              </a:rPr>
              <a:t>はく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Wear socks </a:t>
            </a:r>
            <a:r>
              <a:rPr kumimoji="1" lang="ja-JP" altLang="en-US" dirty="0"/>
              <a:t>靴下（くつした）を</a:t>
            </a:r>
            <a:r>
              <a:rPr kumimoji="1" lang="ja-JP" altLang="en-US" dirty="0">
                <a:solidFill>
                  <a:srgbClr val="FF0000"/>
                </a:solidFill>
              </a:rPr>
              <a:t>はく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E43702-FD38-4590-9B27-1B9F92CC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wear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ing gloves">
                <a:extLst>
                  <a:ext uri="{FF2B5EF4-FFF2-40B4-BE49-F238E27FC236}">
                    <a16:creationId xmlns:a16="http://schemas.microsoft.com/office/drawing/2014/main" id="{43C810A6-B098-4784-AF15-F26D306501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1986781"/>
                  </p:ext>
                </p:extLst>
              </p:nvPr>
            </p:nvGraphicFramePr>
            <p:xfrm>
              <a:off x="6879691" y="3138615"/>
              <a:ext cx="1084241" cy="16983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4241" cy="1698356"/>
                    </a:xfrm>
                    <a:prstGeom prst="rect">
                      <a:avLst/>
                    </a:prstGeom>
                  </am3d:spPr>
                  <am3d:camera>
                    <am3d:pos x="0" y="0" z="597645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549" d="1000000"/>
                    <am3d:preTrans dx="-13931053" dy="-12630280" dz="-24996231"/>
                    <am3d:scale>
                      <am3d:sx n="1000000" d="1000000"/>
                      <am3d:sy n="1000000" d="1000000"/>
                      <am3d:sz n="1000000" d="1000000"/>
                    </am3d:scale>
                    <am3d:rot ax="867994" ay="298909" az="77002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22445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ing gloves">
                <a:extLst>
                  <a:ext uri="{FF2B5EF4-FFF2-40B4-BE49-F238E27FC236}">
                    <a16:creationId xmlns:a16="http://schemas.microsoft.com/office/drawing/2014/main" id="{43C810A6-B098-4784-AF15-F26D306501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9691" y="3138615"/>
                <a:ext cx="1084241" cy="1698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Party Hat 3">
                <a:extLst>
                  <a:ext uri="{FF2B5EF4-FFF2-40B4-BE49-F238E27FC236}">
                    <a16:creationId xmlns:a16="http://schemas.microsoft.com/office/drawing/2014/main" id="{652382E4-8A72-47D7-87A8-7EE8B1527A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8128476"/>
                  </p:ext>
                </p:extLst>
              </p:nvPr>
            </p:nvGraphicFramePr>
            <p:xfrm>
              <a:off x="6891519" y="-181930"/>
              <a:ext cx="1627504" cy="320742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27504" cy="3207420"/>
                    </a:xfrm>
                    <a:prstGeom prst="rect">
                      <a:avLst/>
                    </a:prstGeom>
                  </am3d:spPr>
                  <am3d:camera>
                    <am3d:pos x="0" y="0" z="747300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2330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916769" ay="2059848" az="3046443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4064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Party Hat 3">
                <a:extLst>
                  <a:ext uri="{FF2B5EF4-FFF2-40B4-BE49-F238E27FC236}">
                    <a16:creationId xmlns:a16="http://schemas.microsoft.com/office/drawing/2014/main" id="{652382E4-8A72-47D7-87A8-7EE8B1527A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1519" y="-181930"/>
                <a:ext cx="1627504" cy="3207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Sock">
                <a:extLst>
                  <a:ext uri="{FF2B5EF4-FFF2-40B4-BE49-F238E27FC236}">
                    <a16:creationId xmlns:a16="http://schemas.microsoft.com/office/drawing/2014/main" id="{A7234C56-5D0F-4D14-9877-60D9C49D7A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4013105"/>
                  </p:ext>
                </p:extLst>
              </p:nvPr>
            </p:nvGraphicFramePr>
            <p:xfrm>
              <a:off x="7424375" y="5186168"/>
              <a:ext cx="1442674" cy="142683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442674" cy="1426833"/>
                    </a:xfrm>
                    <a:prstGeom prst="rect">
                      <a:avLst/>
                    </a:prstGeom>
                  </am3d:spPr>
                  <am3d:camera>
                    <am3d:pos x="0" y="0" z="578758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32555" d="1000000"/>
                    <am3d:preTrans dx="-19032" dy="-18037207" dz="-1120328"/>
                    <am3d:scale>
                      <am3d:sx n="1000000" d="1000000"/>
                      <am3d:sy n="1000000" d="1000000"/>
                      <am3d:sz n="1000000" d="1000000"/>
                    </am3d:scale>
                    <am3d:rot ax="2874595" ay="-1050724" az="-1105463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073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Sock">
                <a:extLst>
                  <a:ext uri="{FF2B5EF4-FFF2-40B4-BE49-F238E27FC236}">
                    <a16:creationId xmlns:a16="http://schemas.microsoft.com/office/drawing/2014/main" id="{A7234C56-5D0F-4D14-9877-60D9C49D7A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24375" y="5186168"/>
                <a:ext cx="1442674" cy="14268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1511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3B9FA5-A3D4-40D9-B065-A4E138DC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太っています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en-US" altLang="ja-JP" dirty="0"/>
              <a:t>Vs. </a:t>
            </a:r>
            <a:r>
              <a:rPr lang="ja-JP" altLang="en-US" dirty="0"/>
              <a:t>やせています  </a:t>
            </a:r>
            <a:endParaRPr kumimoji="1" lang="ja-JP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56A0CC-2A12-4480-9BD0-6BC7D61490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81045" y="2679700"/>
            <a:ext cx="1813159" cy="34464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E51B05-06C8-4E4D-9098-C558FBBB940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62941" y="2679700"/>
            <a:ext cx="986868" cy="3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6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8BA213-8161-4F79-8DCC-E18853639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電話をかける</a:t>
            </a:r>
            <a:endParaRPr lang="en-US" altLang="ja-JP" dirty="0"/>
          </a:p>
          <a:p>
            <a:r>
              <a:rPr lang="ja-JP" altLang="en-US" dirty="0"/>
              <a:t>電話する</a:t>
            </a:r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1C856-3C44-47F6-8247-92C0C2BB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もしもし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5A554-85BA-41BA-90BA-6D62A609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86000"/>
            <a:ext cx="2225233" cy="34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79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438400"/>
            <a:ext cx="41910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  <a:p>
            <a:pPr marL="0" indent="0">
              <a:buNone/>
            </a:pPr>
            <a:r>
              <a:rPr lang="ja-JP" altLang="en-US" dirty="0"/>
              <a:t>ありがとうございます。</a:t>
            </a:r>
            <a:endParaRPr lang="en-US" altLang="ja-JP" dirty="0"/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66060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2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09800"/>
            <a:ext cx="7408333" cy="3916363"/>
          </a:xfrm>
        </p:spPr>
        <p:txBody>
          <a:bodyPr>
            <a:normAutofit/>
          </a:bodyPr>
          <a:lstStyle/>
          <a:p>
            <a:pPr marL="274320" lvl="1"/>
            <a:r>
              <a:rPr lang="en-US" dirty="0"/>
              <a:t>2. 1 Verbs that describe </a:t>
            </a:r>
            <a:r>
              <a:rPr lang="en-US" dirty="0">
                <a:solidFill>
                  <a:srgbClr val="FF0000"/>
                </a:solidFill>
              </a:rPr>
              <a:t>an action in progress</a:t>
            </a:r>
          </a:p>
          <a:p>
            <a:pPr lvl="1"/>
            <a:r>
              <a:rPr lang="en-US" dirty="0"/>
              <a:t>Such as </a:t>
            </a:r>
            <a:r>
              <a:rPr lang="ja-JP" altLang="en-US" dirty="0"/>
              <a:t>食べる、読む、待つ、</a:t>
            </a:r>
            <a:endParaRPr lang="en-US" dirty="0"/>
          </a:p>
          <a:p>
            <a:endParaRPr lang="en-US" dirty="0"/>
          </a:p>
          <a:p>
            <a:r>
              <a:rPr lang="ja-JP" altLang="en-US" dirty="0"/>
              <a:t>スーさんは</a:t>
            </a:r>
            <a:r>
              <a:rPr lang="ja-JP" altLang="en-US" dirty="0">
                <a:highlight>
                  <a:srgbClr val="FFFF00"/>
                </a:highlight>
              </a:rPr>
              <a:t>今</a:t>
            </a:r>
            <a:r>
              <a:rPr lang="ja-JP" altLang="en-US" dirty="0"/>
              <a:t>勉強しています。 </a:t>
            </a:r>
            <a:r>
              <a:rPr lang="en-US" dirty="0"/>
              <a:t>Sue is study</a:t>
            </a:r>
            <a:r>
              <a:rPr lang="en-US" dirty="0">
                <a:solidFill>
                  <a:srgbClr val="FF0000"/>
                </a:solidFill>
              </a:rPr>
              <a:t>ing</a:t>
            </a:r>
            <a:r>
              <a:rPr lang="en-US" dirty="0"/>
              <a:t> right now.</a:t>
            </a:r>
          </a:p>
          <a:p>
            <a:r>
              <a:rPr lang="ja-JP" altLang="en-US" dirty="0"/>
              <a:t>たけしさんは英語の本を読んでいます。 </a:t>
            </a:r>
            <a:r>
              <a:rPr lang="en-US" dirty="0"/>
              <a:t>Takeshi is read</a:t>
            </a:r>
            <a:r>
              <a:rPr lang="en-US" dirty="0">
                <a:solidFill>
                  <a:srgbClr val="FF0000"/>
                </a:solidFill>
              </a:rPr>
              <a:t>ing</a:t>
            </a:r>
            <a:r>
              <a:rPr lang="en-US" dirty="0"/>
              <a:t> a book in English.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１　～ている</a:t>
            </a:r>
            <a:br>
              <a:rPr lang="en-US" altLang="ja-JP" dirty="0"/>
            </a:br>
            <a:r>
              <a:rPr lang="en-US" sz="3600" dirty="0">
                <a:solidFill>
                  <a:srgbClr val="FF0000"/>
                </a:solidFill>
              </a:rPr>
              <a:t>continuous 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1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 fontScale="92500" lnSpcReduction="20000"/>
          </a:bodyPr>
          <a:lstStyle/>
          <a:p>
            <a:pPr marL="274320" lvl="1"/>
            <a:r>
              <a:rPr lang="en-US" dirty="0"/>
              <a:t>2.2 Verbs that describe what a person does </a:t>
            </a:r>
            <a:r>
              <a:rPr lang="en-US" dirty="0">
                <a:solidFill>
                  <a:srgbClr val="FF0000"/>
                </a:solidFill>
              </a:rPr>
              <a:t>by occupation or by habit</a:t>
            </a:r>
          </a:p>
          <a:p>
            <a:pPr lvl="1"/>
            <a:r>
              <a:rPr lang="en-US" dirty="0"/>
              <a:t>Such as </a:t>
            </a:r>
            <a:r>
              <a:rPr lang="ja-JP" altLang="en-US" dirty="0"/>
              <a:t>教える、勉強する</a:t>
            </a:r>
            <a:endParaRPr lang="en-US" dirty="0"/>
          </a:p>
          <a:p>
            <a:pPr lvl="1"/>
            <a:endParaRPr lang="en-US" dirty="0"/>
          </a:p>
          <a:p>
            <a:r>
              <a:rPr lang="ja-JP" altLang="en-US" dirty="0"/>
              <a:t>私は英語を教えています。 </a:t>
            </a:r>
            <a:r>
              <a:rPr lang="en-US" dirty="0"/>
              <a:t>I teach English. / I am teaching English (right now).</a:t>
            </a:r>
          </a:p>
          <a:p>
            <a:pPr lvl="1"/>
            <a:r>
              <a:rPr lang="en-US" dirty="0"/>
              <a:t>You are teaching English right </a:t>
            </a:r>
            <a:r>
              <a:rPr lang="en-US" dirty="0">
                <a:solidFill>
                  <a:srgbClr val="FF0000"/>
                </a:solidFill>
              </a:rPr>
              <a:t>at this moment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You are </a:t>
            </a:r>
            <a:r>
              <a:rPr lang="en-US" dirty="0">
                <a:solidFill>
                  <a:srgbClr val="FF0000"/>
                </a:solidFill>
              </a:rPr>
              <a:t>an English-language teacher</a:t>
            </a:r>
            <a:r>
              <a:rPr lang="en-US" dirty="0"/>
              <a:t> (but are not necessarily in class right now.)</a:t>
            </a:r>
          </a:p>
          <a:p>
            <a:endParaRPr lang="en-US" dirty="0"/>
          </a:p>
          <a:p>
            <a:r>
              <a:rPr lang="ja-JP" altLang="en-US" dirty="0"/>
              <a:t>メアリーさんは</a:t>
            </a:r>
            <a:r>
              <a:rPr lang="ja-JP" altLang="en-US" dirty="0">
                <a:highlight>
                  <a:srgbClr val="FFFF00"/>
                </a:highlight>
              </a:rPr>
              <a:t>毎日</a:t>
            </a:r>
            <a:r>
              <a:rPr lang="ja-JP" altLang="en-US" dirty="0"/>
              <a:t>日本語を勉強しています。</a:t>
            </a:r>
            <a:endParaRPr lang="en-US" altLang="ja-JP" dirty="0"/>
          </a:p>
          <a:p>
            <a:pPr lvl="1"/>
            <a:r>
              <a:rPr lang="en-US" dirty="0"/>
              <a:t>Mary studies Japanese every day.</a:t>
            </a:r>
          </a:p>
          <a:p>
            <a:pPr lvl="1"/>
            <a:r>
              <a:rPr lang="en-US" dirty="0"/>
              <a:t>Mary is in the habit of studying Japanese (but of course she does not spend 24 hours a day doing so).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１　～ている</a:t>
            </a:r>
            <a:br>
              <a:rPr lang="en-US" altLang="ja-JP" dirty="0"/>
            </a:br>
            <a:r>
              <a:rPr lang="en-US" sz="3600" dirty="0">
                <a:solidFill>
                  <a:srgbClr val="FF0000"/>
                </a:solidFill>
              </a:rPr>
              <a:t>continuous 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8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91056"/>
            <a:ext cx="7408333" cy="4535107"/>
          </a:xfrm>
        </p:spPr>
        <p:txBody>
          <a:bodyPr>
            <a:normAutofit fontScale="92500" lnSpcReduction="10000"/>
          </a:bodyPr>
          <a:lstStyle/>
          <a:p>
            <a:pPr marL="274320" lvl="1"/>
            <a:r>
              <a:rPr lang="en-US" dirty="0"/>
              <a:t>3. Verbs that describe </a:t>
            </a:r>
            <a:r>
              <a:rPr lang="en-US" dirty="0">
                <a:solidFill>
                  <a:srgbClr val="FF0000"/>
                </a:solidFill>
              </a:rPr>
              <a:t>changes that are more or less instantaneous (instantaneous verb)</a:t>
            </a:r>
          </a:p>
          <a:p>
            <a:pPr lvl="1"/>
            <a:r>
              <a:rPr lang="en-US" dirty="0"/>
              <a:t>describe changes from one state to another</a:t>
            </a:r>
            <a:endParaRPr lang="en-US" altLang="ja-JP" dirty="0"/>
          </a:p>
          <a:p>
            <a:pPr lvl="1"/>
            <a:r>
              <a:rPr lang="en-US" dirty="0"/>
              <a:t>indicates a past occurrence of </a:t>
            </a:r>
            <a:r>
              <a:rPr lang="en-US" dirty="0">
                <a:solidFill>
                  <a:srgbClr val="FF0000"/>
                </a:solidFill>
              </a:rPr>
              <a:t>a change</a:t>
            </a:r>
            <a:r>
              <a:rPr lang="en-US" dirty="0"/>
              <a:t> which has retained its significance until the present moment. </a:t>
            </a:r>
          </a:p>
          <a:p>
            <a:pPr lvl="1"/>
            <a:r>
              <a:rPr lang="en-US" dirty="0"/>
              <a:t>describes </a:t>
            </a:r>
            <a:r>
              <a:rPr lang="en-US" dirty="0">
                <a:solidFill>
                  <a:srgbClr val="FF0000"/>
                </a:solidFill>
              </a:rPr>
              <a:t>the result</a:t>
            </a:r>
            <a:r>
              <a:rPr lang="en-US" dirty="0"/>
              <a:t> of a change.</a:t>
            </a:r>
          </a:p>
          <a:p>
            <a:pPr lvl="1"/>
            <a:r>
              <a:rPr lang="en-US" dirty="0"/>
              <a:t>Such as </a:t>
            </a:r>
            <a:r>
              <a:rPr lang="ja-JP" altLang="en-US" dirty="0"/>
              <a:t>結婚する、座る</a:t>
            </a:r>
            <a:endParaRPr lang="en-US" dirty="0"/>
          </a:p>
          <a:p>
            <a:pPr lvl="1"/>
            <a:endParaRPr lang="en-US" dirty="0"/>
          </a:p>
          <a:p>
            <a:r>
              <a:rPr lang="ja-JP" altLang="en-US" dirty="0"/>
              <a:t>山下先生は結婚しています。 </a:t>
            </a:r>
            <a:r>
              <a:rPr lang="en-US" dirty="0"/>
              <a:t>Professor Yamashita is married. (* Note that the sentence does not mean Professor is getting married.)</a:t>
            </a:r>
          </a:p>
          <a:p>
            <a:r>
              <a:rPr lang="ja-JP" altLang="en-US" dirty="0"/>
              <a:t>みちこさんは窓の近くに座っています。 </a:t>
            </a:r>
            <a:r>
              <a:rPr lang="en-US" dirty="0"/>
              <a:t>Michiko is seated near the window.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１　～ている</a:t>
            </a:r>
            <a:br>
              <a:rPr lang="en-US" altLang="ja-JP" dirty="0"/>
            </a:br>
            <a:r>
              <a:rPr lang="en-US" sz="3600" dirty="0">
                <a:solidFill>
                  <a:srgbClr val="FF0000"/>
                </a:solidFill>
              </a:rPr>
              <a:t>instantaneous verb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4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24000"/>
            <a:ext cx="7281333" cy="4602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instantaneous verb</a:t>
            </a:r>
            <a:endParaRPr lang="en-US" dirty="0"/>
          </a:p>
          <a:p>
            <a:pPr lvl="1"/>
            <a:r>
              <a:rPr lang="en-US" dirty="0"/>
              <a:t>such as </a:t>
            </a:r>
            <a:r>
              <a:rPr lang="ja-JP" altLang="en-US" dirty="0"/>
              <a:t>起きる </a:t>
            </a:r>
            <a:r>
              <a:rPr lang="en-US" altLang="ja-JP" dirty="0"/>
              <a:t>, </a:t>
            </a:r>
            <a:r>
              <a:rPr lang="ja-JP" altLang="en-US" dirty="0"/>
              <a:t>行く </a:t>
            </a:r>
            <a:r>
              <a:rPr lang="en-US" altLang="ja-JP" dirty="0"/>
              <a:t>, </a:t>
            </a:r>
            <a:r>
              <a:rPr lang="ja-JP" altLang="en-US" dirty="0"/>
              <a:t>帰る </a:t>
            </a:r>
            <a:r>
              <a:rPr lang="en-US" altLang="ja-JP" dirty="0"/>
              <a:t>, </a:t>
            </a:r>
            <a:r>
              <a:rPr lang="ja-JP" altLang="en-US" dirty="0"/>
              <a:t>来る </a:t>
            </a:r>
            <a:r>
              <a:rPr lang="en-US" altLang="ja-JP" dirty="0"/>
              <a:t>, </a:t>
            </a:r>
            <a:r>
              <a:rPr lang="ja-JP" altLang="en-US" dirty="0"/>
              <a:t>分かる </a:t>
            </a:r>
            <a:r>
              <a:rPr lang="en-US" altLang="ja-JP" dirty="0"/>
              <a:t>, </a:t>
            </a:r>
            <a:r>
              <a:rPr lang="ja-JP" altLang="en-US" dirty="0"/>
              <a:t>出かける </a:t>
            </a:r>
            <a:r>
              <a:rPr lang="en-US" altLang="ja-JP" dirty="0"/>
              <a:t>, </a:t>
            </a:r>
            <a:r>
              <a:rPr lang="ja-JP" altLang="en-US" dirty="0"/>
              <a:t>乗る </a:t>
            </a:r>
            <a:r>
              <a:rPr lang="en-US" altLang="ja-JP" dirty="0"/>
              <a:t>, </a:t>
            </a:r>
            <a:r>
              <a:rPr lang="ja-JP" altLang="en-US" dirty="0"/>
              <a:t>座る </a:t>
            </a:r>
            <a:r>
              <a:rPr lang="en-US" altLang="ja-JP" dirty="0"/>
              <a:t>, </a:t>
            </a:r>
            <a:r>
              <a:rPr lang="ja-JP" altLang="en-US" dirty="0"/>
              <a:t>死ぬ </a:t>
            </a:r>
            <a:r>
              <a:rPr lang="en-US" altLang="ja-JP" dirty="0"/>
              <a:t>, </a:t>
            </a:r>
            <a:r>
              <a:rPr lang="ja-JP" altLang="en-US" dirty="0"/>
              <a:t>消す </a:t>
            </a:r>
            <a:r>
              <a:rPr lang="en-US" altLang="ja-JP" dirty="0"/>
              <a:t>, </a:t>
            </a:r>
            <a:r>
              <a:rPr lang="ja-JP" altLang="en-US" dirty="0"/>
              <a:t>忘れる </a:t>
            </a:r>
            <a:r>
              <a:rPr lang="en-US" altLang="ja-JP" dirty="0"/>
              <a:t>, </a:t>
            </a:r>
            <a:r>
              <a:rPr lang="ja-JP" altLang="en-US" dirty="0"/>
              <a:t>借りる </a:t>
            </a:r>
            <a:r>
              <a:rPr lang="en-US" altLang="ja-JP" dirty="0"/>
              <a:t>, </a:t>
            </a:r>
            <a:r>
              <a:rPr lang="ja-JP" altLang="en-US" dirty="0"/>
              <a:t>降りる </a:t>
            </a:r>
            <a:r>
              <a:rPr lang="en-US" altLang="ja-JP" dirty="0"/>
              <a:t>, </a:t>
            </a:r>
            <a:r>
              <a:rPr lang="ja-JP" altLang="en-US" dirty="0"/>
              <a:t>持って来る </a:t>
            </a:r>
            <a:r>
              <a:rPr lang="en-US" altLang="ja-JP" dirty="0"/>
              <a:t>, </a:t>
            </a:r>
            <a:r>
              <a:rPr lang="ja-JP" altLang="en-US" dirty="0"/>
              <a:t>連れてくる </a:t>
            </a:r>
            <a:r>
              <a:rPr lang="en-US" altLang="ja-JP" dirty="0"/>
              <a:t>, </a:t>
            </a:r>
            <a:r>
              <a:rPr lang="ja-JP" altLang="en-US" dirty="0"/>
              <a:t>結婚する </a:t>
            </a:r>
            <a:r>
              <a:rPr lang="en-US" altLang="ja-JP" dirty="0"/>
              <a:t>, </a:t>
            </a:r>
            <a:r>
              <a:rPr lang="ja-JP" altLang="en-US" dirty="0"/>
              <a:t>太る </a:t>
            </a:r>
            <a:r>
              <a:rPr lang="en-US" altLang="ja-JP" dirty="0"/>
              <a:t>, </a:t>
            </a:r>
            <a:r>
              <a:rPr lang="ja-JP" altLang="en-US" dirty="0"/>
              <a:t>痩せる </a:t>
            </a:r>
            <a:r>
              <a:rPr lang="en-US" altLang="ja-JP" dirty="0"/>
              <a:t>, </a:t>
            </a:r>
            <a:r>
              <a:rPr lang="ja-JP" altLang="en-US" dirty="0"/>
              <a:t>着る</a:t>
            </a:r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１　～ている</a:t>
            </a:r>
            <a:br>
              <a:rPr lang="en-US" altLang="ja-JP" dirty="0"/>
            </a:br>
            <a:r>
              <a:rPr lang="en-US" sz="3600" dirty="0">
                <a:solidFill>
                  <a:srgbClr val="FF0000"/>
                </a:solidFill>
              </a:rPr>
              <a:t>instantaneous verb</a:t>
            </a:r>
            <a:endParaRPr lang="en-US" dirty="0"/>
          </a:p>
        </p:txBody>
      </p:sp>
      <p:pic>
        <p:nvPicPr>
          <p:cNvPr id="5" name="Picture 4" descr="A picture containing box&#10;&#10;Description automatically generated">
            <a:extLst>
              <a:ext uri="{FF2B5EF4-FFF2-40B4-BE49-F238E27FC236}">
                <a16:creationId xmlns:a16="http://schemas.microsoft.com/office/drawing/2014/main" id="{BEB74DD4-D132-41B3-9285-80092B74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39058"/>
            <a:ext cx="2389632" cy="24384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7E03426-6E89-47CC-8670-B3252E7AA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639058"/>
            <a:ext cx="1905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57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4434</TotalTime>
  <Words>2735</Words>
  <Application>Microsoft Office PowerPoint</Application>
  <PresentationFormat>On-screen Show (4:3)</PresentationFormat>
  <Paragraphs>402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KaiTi</vt:lpstr>
      <vt:lpstr>游ゴシック</vt:lpstr>
      <vt:lpstr>Calibri</vt:lpstr>
      <vt:lpstr>Candara</vt:lpstr>
      <vt:lpstr>Symbol</vt:lpstr>
      <vt:lpstr>Waveform</vt:lpstr>
      <vt:lpstr>第7課　家族の写真 Lesson 7 Family Picture Grammar </vt:lpstr>
      <vt:lpstr>Objectives</vt:lpstr>
      <vt:lpstr>１　～ている</vt:lpstr>
      <vt:lpstr>１　～ている</vt:lpstr>
      <vt:lpstr>１　～ている continuous verb</vt:lpstr>
      <vt:lpstr>１　～ている continuous verb</vt:lpstr>
      <vt:lpstr>１　～ている continuous verb</vt:lpstr>
      <vt:lpstr>１　～ている instantaneous verb</vt:lpstr>
      <vt:lpstr>１　～ている instantaneous verb</vt:lpstr>
      <vt:lpstr>１　～ている instantaneous verb</vt:lpstr>
      <vt:lpstr>１　～ている instantaneous verb</vt:lpstr>
      <vt:lpstr>１　～ている instantaneous verb</vt:lpstr>
      <vt:lpstr>１　～ている instantaneous verb</vt:lpstr>
      <vt:lpstr>１　～ている</vt:lpstr>
      <vt:lpstr>１　～ている</vt:lpstr>
      <vt:lpstr>１　～ている　(summary)</vt:lpstr>
      <vt:lpstr>１　～ている　(summary)</vt:lpstr>
      <vt:lpstr>１　～ている</vt:lpstr>
      <vt:lpstr>１　～ている (P183)</vt:lpstr>
      <vt:lpstr>２　メアリーさんは髪が長いです</vt:lpstr>
      <vt:lpstr>２　メアリーさんは髪が長いです</vt:lpstr>
      <vt:lpstr>２　メアリーさんは髪が長いです</vt:lpstr>
      <vt:lpstr>３　Te-forms for Joining Sentences</vt:lpstr>
      <vt:lpstr>３　Te-forms for Joining Sentences</vt:lpstr>
      <vt:lpstr>４　verb stem + に行く</vt:lpstr>
      <vt:lpstr>４　verb stem + に行く</vt:lpstr>
      <vt:lpstr>４　verb stem + に行く</vt:lpstr>
      <vt:lpstr>５　counting people</vt:lpstr>
      <vt:lpstr>５　counting people</vt:lpstr>
      <vt:lpstr>５　counting people</vt:lpstr>
      <vt:lpstr>表現（ひょうげん）ノート....... 8　 Expression Notes 8</vt:lpstr>
      <vt:lpstr>遊ぶ (play, recreate) intransitive verb</vt:lpstr>
      <vt:lpstr>表現（ひょうげん）ノート....... 8　 Expression Notes 8</vt:lpstr>
      <vt:lpstr>表現（ひょうげん）ノート....... 8　 Expression Notes 8</vt:lpstr>
      <vt:lpstr>どれ</vt:lpstr>
      <vt:lpstr>別に+negative　 nothing in particular 何も+negative  not anything</vt:lpstr>
      <vt:lpstr>よかったら</vt:lpstr>
      <vt:lpstr>もちろん</vt:lpstr>
      <vt:lpstr>兄弟</vt:lpstr>
      <vt:lpstr>兄弟</vt:lpstr>
      <vt:lpstr>兄弟</vt:lpstr>
      <vt:lpstr>家族の呼び方　Kinship Terms</vt:lpstr>
      <vt:lpstr>家族の呼び方　Kinship Terms</vt:lpstr>
      <vt:lpstr>家族の呼び方　Kinship Terms</vt:lpstr>
      <vt:lpstr>体の部分 parts of the body</vt:lpstr>
      <vt:lpstr>体の部分 parts of the body</vt:lpstr>
      <vt:lpstr>サークル circle, club, social club </vt:lpstr>
      <vt:lpstr>かわいい  vs. こわい</vt:lpstr>
      <vt:lpstr>背が高い／背が低い </vt:lpstr>
      <vt:lpstr>長い／短い </vt:lpstr>
      <vt:lpstr>short</vt:lpstr>
      <vt:lpstr>速い／遅い </vt:lpstr>
      <vt:lpstr>はやい</vt:lpstr>
      <vt:lpstr>かぶる </vt:lpstr>
      <vt:lpstr>wear</vt:lpstr>
      <vt:lpstr>太っています Vs. やせています  </vt:lpstr>
      <vt:lpstr>もしもし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第２課　かいもの Lesson 2 Shopping Grammar </dc:title>
  <dc:creator>Jiajun</dc:creator>
  <cp:lastModifiedBy>JiaJun Bracewell</cp:lastModifiedBy>
  <cp:revision>198</cp:revision>
  <dcterms:created xsi:type="dcterms:W3CDTF">2006-08-16T00:00:00Z</dcterms:created>
  <dcterms:modified xsi:type="dcterms:W3CDTF">2020-08-01T15:45:57Z</dcterms:modified>
</cp:coreProperties>
</file>